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63" r:id="rId5"/>
    <p:sldId id="264" r:id="rId6"/>
    <p:sldId id="265" r:id="rId7"/>
    <p:sldId id="266" r:id="rId8"/>
    <p:sldId id="267" r:id="rId9"/>
    <p:sldId id="270" r:id="rId10"/>
    <p:sldId id="272" r:id="rId11"/>
    <p:sldId id="271" r:id="rId12"/>
    <p:sldId id="273" r:id="rId13"/>
    <p:sldId id="274" r:id="rId14"/>
    <p:sldId id="261" r:id="rId15"/>
    <p:sldId id="275" r:id="rId16"/>
    <p:sldId id="268" r:id="rId17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8034E78-7F5D-4C2E-B375-FC64B27BC917}" styleName="Style foncé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Style foncé 1 - Accentuation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Style moyen 4 - Accentuation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Style moyen 4 - Accentuation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8A107856-5554-42FB-B03E-39F5DBC370BA}" styleName="Style moyen 4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85BE263C-DBD7-4A20-BB59-AAB30ACAA65A}" styleName="Style moyen 3 - Accentuation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B41756-4B00-2F4C-8766-41EB32750232}" type="datetimeFigureOut">
              <a:rPr lang="fr-FR" smtClean="0"/>
              <a:pPr/>
              <a:t>02/10/2016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x-none" smtClean="0"/>
              <a:t>Cliquez pour modifier les styles du texte du masque</a:t>
            </a:r>
          </a:p>
          <a:p>
            <a:pPr lvl="1"/>
            <a:r>
              <a:rPr lang="x-none" smtClean="0"/>
              <a:t>Deuxième niveau</a:t>
            </a:r>
          </a:p>
          <a:p>
            <a:pPr lvl="2"/>
            <a:r>
              <a:rPr lang="x-none" smtClean="0"/>
              <a:t>Troisième niveau</a:t>
            </a:r>
          </a:p>
          <a:p>
            <a:pPr lvl="3"/>
            <a:r>
              <a:rPr lang="x-none" smtClean="0"/>
              <a:t>Quatrième niveau</a:t>
            </a:r>
          </a:p>
          <a:p>
            <a:pPr lvl="4"/>
            <a:r>
              <a:rPr lang="x-none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373C4-9C2A-3443-B7BB-09FE0B669BA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0972076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77A37C-9DED-4DCA-8CCC-9D1E9E78688C}" type="slidenum">
              <a:rPr lang="fr-FR" smtClean="0"/>
              <a:pPr/>
              <a:t>12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C7AA-12B0-414D-A6D1-6236A4B64845}" type="datetimeFigureOut">
              <a:rPr lang="fr-FR" smtClean="0"/>
              <a:pPr/>
              <a:t>02/10/2016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C7B0E-5C25-DE4A-A4D5-7DC2CE02203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379520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Cliquez pour modifier les styles du texte du masque</a:t>
            </a:r>
          </a:p>
          <a:p>
            <a:pPr lvl="1"/>
            <a:r>
              <a:rPr lang="x-none" smtClean="0"/>
              <a:t>Deuxième niveau</a:t>
            </a:r>
          </a:p>
          <a:p>
            <a:pPr lvl="2"/>
            <a:r>
              <a:rPr lang="x-none" smtClean="0"/>
              <a:t>Troisième niveau</a:t>
            </a:r>
          </a:p>
          <a:p>
            <a:pPr lvl="3"/>
            <a:r>
              <a:rPr lang="x-none" smtClean="0"/>
              <a:t>Quatrième niveau</a:t>
            </a:r>
          </a:p>
          <a:p>
            <a:pPr lvl="4"/>
            <a:r>
              <a:rPr lang="x-none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C7AA-12B0-414D-A6D1-6236A4B64845}" type="datetimeFigureOut">
              <a:rPr lang="fr-FR" smtClean="0"/>
              <a:pPr/>
              <a:t>02/10/2016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C7B0E-5C25-DE4A-A4D5-7DC2CE02203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669852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Cliquez pour modifier les styles du texte du masque</a:t>
            </a:r>
          </a:p>
          <a:p>
            <a:pPr lvl="1"/>
            <a:r>
              <a:rPr lang="x-none" smtClean="0"/>
              <a:t>Deuxième niveau</a:t>
            </a:r>
          </a:p>
          <a:p>
            <a:pPr lvl="2"/>
            <a:r>
              <a:rPr lang="x-none" smtClean="0"/>
              <a:t>Troisième niveau</a:t>
            </a:r>
          </a:p>
          <a:p>
            <a:pPr lvl="3"/>
            <a:r>
              <a:rPr lang="x-none" smtClean="0"/>
              <a:t>Quatrième niveau</a:t>
            </a:r>
          </a:p>
          <a:p>
            <a:pPr lvl="4"/>
            <a:r>
              <a:rPr lang="x-none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C7AA-12B0-414D-A6D1-6236A4B64845}" type="datetimeFigureOut">
              <a:rPr lang="fr-FR" smtClean="0"/>
              <a:pPr/>
              <a:t>02/10/2016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C7B0E-5C25-DE4A-A4D5-7DC2CE02203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780497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Cliquez pour modifier les styles du texte du masque</a:t>
            </a:r>
          </a:p>
          <a:p>
            <a:pPr lvl="1"/>
            <a:r>
              <a:rPr lang="x-none" smtClean="0"/>
              <a:t>Deuxième niveau</a:t>
            </a:r>
          </a:p>
          <a:p>
            <a:pPr lvl="2"/>
            <a:r>
              <a:rPr lang="x-none" smtClean="0"/>
              <a:t>Troisième niveau</a:t>
            </a:r>
          </a:p>
          <a:p>
            <a:pPr lvl="3"/>
            <a:r>
              <a:rPr lang="x-none" smtClean="0"/>
              <a:t>Quatrième niveau</a:t>
            </a:r>
          </a:p>
          <a:p>
            <a:pPr lvl="4"/>
            <a:r>
              <a:rPr lang="x-none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C7AA-12B0-414D-A6D1-6236A4B64845}" type="datetimeFigureOut">
              <a:rPr lang="fr-FR" smtClean="0"/>
              <a:pPr/>
              <a:t>02/10/2016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C7B0E-5C25-DE4A-A4D5-7DC2CE02203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083252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C7AA-12B0-414D-A6D1-6236A4B64845}" type="datetimeFigureOut">
              <a:rPr lang="fr-FR" smtClean="0"/>
              <a:pPr/>
              <a:t>02/10/2016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C7B0E-5C25-DE4A-A4D5-7DC2CE02203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582287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Cliquez pour modifier les styles du texte du masque</a:t>
            </a:r>
          </a:p>
          <a:p>
            <a:pPr lvl="1"/>
            <a:r>
              <a:rPr lang="x-none" smtClean="0"/>
              <a:t>Deuxième niveau</a:t>
            </a:r>
          </a:p>
          <a:p>
            <a:pPr lvl="2"/>
            <a:r>
              <a:rPr lang="x-none" smtClean="0"/>
              <a:t>Troisième niveau</a:t>
            </a:r>
          </a:p>
          <a:p>
            <a:pPr lvl="3"/>
            <a:r>
              <a:rPr lang="x-none" smtClean="0"/>
              <a:t>Quatrième niveau</a:t>
            </a:r>
          </a:p>
          <a:p>
            <a:pPr lvl="4"/>
            <a:r>
              <a:rPr lang="x-none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Cliquez pour modifier les styles du texte du masque</a:t>
            </a:r>
          </a:p>
          <a:p>
            <a:pPr lvl="1"/>
            <a:r>
              <a:rPr lang="x-none" smtClean="0"/>
              <a:t>Deuxième niveau</a:t>
            </a:r>
          </a:p>
          <a:p>
            <a:pPr lvl="2"/>
            <a:r>
              <a:rPr lang="x-none" smtClean="0"/>
              <a:t>Troisième niveau</a:t>
            </a:r>
          </a:p>
          <a:p>
            <a:pPr lvl="3"/>
            <a:r>
              <a:rPr lang="x-none" smtClean="0"/>
              <a:t>Quatrième niveau</a:t>
            </a:r>
          </a:p>
          <a:p>
            <a:pPr lvl="4"/>
            <a:r>
              <a:rPr lang="x-none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C7AA-12B0-414D-A6D1-6236A4B64845}" type="datetimeFigureOut">
              <a:rPr lang="fr-FR" smtClean="0"/>
              <a:pPr/>
              <a:t>02/10/2016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C7B0E-5C25-DE4A-A4D5-7DC2CE02203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884456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Cliquez pour modifier les styles du texte du masque</a:t>
            </a:r>
          </a:p>
          <a:p>
            <a:pPr lvl="1"/>
            <a:r>
              <a:rPr lang="x-none" smtClean="0"/>
              <a:t>Deuxième niveau</a:t>
            </a:r>
          </a:p>
          <a:p>
            <a:pPr lvl="2"/>
            <a:r>
              <a:rPr lang="x-none" smtClean="0"/>
              <a:t>Troisième niveau</a:t>
            </a:r>
          </a:p>
          <a:p>
            <a:pPr lvl="3"/>
            <a:r>
              <a:rPr lang="x-none" smtClean="0"/>
              <a:t>Quatrième niveau</a:t>
            </a:r>
          </a:p>
          <a:p>
            <a:pPr lvl="4"/>
            <a:r>
              <a:rPr lang="x-none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Cliquez pour modifier les styles du texte du masque</a:t>
            </a:r>
          </a:p>
          <a:p>
            <a:pPr lvl="1"/>
            <a:r>
              <a:rPr lang="x-none" smtClean="0"/>
              <a:t>Deuxième niveau</a:t>
            </a:r>
          </a:p>
          <a:p>
            <a:pPr lvl="2"/>
            <a:r>
              <a:rPr lang="x-none" smtClean="0"/>
              <a:t>Troisième niveau</a:t>
            </a:r>
          </a:p>
          <a:p>
            <a:pPr lvl="3"/>
            <a:r>
              <a:rPr lang="x-none" smtClean="0"/>
              <a:t>Quatrième niveau</a:t>
            </a:r>
          </a:p>
          <a:p>
            <a:pPr lvl="4"/>
            <a:r>
              <a:rPr lang="x-none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C7AA-12B0-414D-A6D1-6236A4B64845}" type="datetimeFigureOut">
              <a:rPr lang="fr-FR" smtClean="0"/>
              <a:pPr/>
              <a:t>02/10/2016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C7B0E-5C25-DE4A-A4D5-7DC2CE02203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624491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C7AA-12B0-414D-A6D1-6236A4B64845}" type="datetimeFigureOut">
              <a:rPr lang="fr-FR" smtClean="0"/>
              <a:pPr/>
              <a:t>02/10/2016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C7B0E-5C25-DE4A-A4D5-7DC2CE02203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711091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C7AA-12B0-414D-A6D1-6236A4B64845}" type="datetimeFigureOut">
              <a:rPr lang="fr-FR" smtClean="0"/>
              <a:pPr/>
              <a:t>02/10/2016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C7B0E-5C25-DE4A-A4D5-7DC2CE02203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517776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Cliquez pour modifier les styles du texte du masque</a:t>
            </a:r>
          </a:p>
          <a:p>
            <a:pPr lvl="1"/>
            <a:r>
              <a:rPr lang="x-none" smtClean="0"/>
              <a:t>Deuxième niveau</a:t>
            </a:r>
          </a:p>
          <a:p>
            <a:pPr lvl="2"/>
            <a:r>
              <a:rPr lang="x-none" smtClean="0"/>
              <a:t>Troisième niveau</a:t>
            </a:r>
          </a:p>
          <a:p>
            <a:pPr lvl="3"/>
            <a:r>
              <a:rPr lang="x-none" smtClean="0"/>
              <a:t>Quatrième niveau</a:t>
            </a:r>
          </a:p>
          <a:p>
            <a:pPr lvl="4"/>
            <a:r>
              <a:rPr lang="x-none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C7AA-12B0-414D-A6D1-6236A4B64845}" type="datetimeFigureOut">
              <a:rPr lang="fr-FR" smtClean="0"/>
              <a:pPr/>
              <a:t>02/10/2016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C7B0E-5C25-DE4A-A4D5-7DC2CE02203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5953182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C7AA-12B0-414D-A6D1-6236A4B64845}" type="datetimeFigureOut">
              <a:rPr lang="fr-FR" smtClean="0"/>
              <a:pPr/>
              <a:t>02/10/2016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C7B0E-5C25-DE4A-A4D5-7DC2CE02203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307718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Cliquez pour modifier les styles du texte du masque</a:t>
            </a:r>
          </a:p>
          <a:p>
            <a:pPr lvl="1"/>
            <a:r>
              <a:rPr lang="x-none" smtClean="0"/>
              <a:t>Deuxième niveau</a:t>
            </a:r>
          </a:p>
          <a:p>
            <a:pPr lvl="2"/>
            <a:r>
              <a:rPr lang="x-none" smtClean="0"/>
              <a:t>Troisième niveau</a:t>
            </a:r>
          </a:p>
          <a:p>
            <a:pPr lvl="3"/>
            <a:r>
              <a:rPr lang="x-none" smtClean="0"/>
              <a:t>Quatrième niveau</a:t>
            </a:r>
          </a:p>
          <a:p>
            <a:pPr lvl="4"/>
            <a:r>
              <a:rPr lang="x-none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4BC7AA-12B0-414D-A6D1-6236A4B64845}" type="datetimeFigureOut">
              <a:rPr lang="fr-FR" smtClean="0"/>
              <a:pPr/>
              <a:t>02/10/2016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FC7B0E-5C25-DE4A-A4D5-7DC2CE02203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930067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4903787"/>
            <a:ext cx="7772400" cy="1470025"/>
          </a:xfrm>
        </p:spPr>
        <p:txBody>
          <a:bodyPr/>
          <a:lstStyle/>
          <a:p>
            <a:r>
              <a:rPr lang="fr-FR" dirty="0" smtClean="0"/>
              <a:t>LA GESTION DE L’HÉTÉROGÉNÉITÉ DES ÉLÈVES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462223"/>
            <a:ext cx="6400800" cy="4151304"/>
          </a:xfrm>
        </p:spPr>
        <p:txBody>
          <a:bodyPr/>
          <a:lstStyle/>
          <a:p>
            <a:endParaRPr lang="fr-FR" dirty="0"/>
          </a:p>
        </p:txBody>
      </p:sp>
      <p:pic>
        <p:nvPicPr>
          <p:cNvPr id="4" name="Image 3" descr="crayon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71600" y="449192"/>
            <a:ext cx="6674891" cy="4164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361216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Différenciation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199" y="1700808"/>
            <a:ext cx="8229600" cy="642943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fr-FR" sz="2400" dirty="0" smtClean="0"/>
              <a:t>« </a:t>
            </a:r>
            <a:r>
              <a:rPr lang="fr-FR" sz="2400" smtClean="0"/>
              <a:t>Comment différencier ? Que </a:t>
            </a:r>
            <a:r>
              <a:rPr lang="fr-FR" sz="2400" dirty="0" smtClean="0"/>
              <a:t>peut-on différencier ? »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F4AD5-FCF6-44D8-B667-356D1761C6DD}" type="slidenum">
              <a:rPr lang="fr-FR" smtClean="0"/>
              <a:pPr/>
              <a:t>10</a:t>
            </a:fld>
            <a:endParaRPr lang="fr-F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79787" y="3068960"/>
            <a:ext cx="2384425" cy="237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11797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Différencier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85927"/>
            <a:ext cx="8229600" cy="1851812"/>
          </a:xfrm>
        </p:spPr>
        <p:txBody>
          <a:bodyPr>
            <a:normAutofit/>
          </a:bodyPr>
          <a:lstStyle/>
          <a:p>
            <a:r>
              <a:rPr lang="fr-FR" sz="2400" dirty="0" smtClean="0"/>
              <a:t>Tous les élèves y compris ceux qui sont performants.</a:t>
            </a:r>
          </a:p>
          <a:p>
            <a:r>
              <a:rPr lang="fr-FR" sz="2400" dirty="0" smtClean="0"/>
              <a:t>Analyser et ajuster sa pratique en fonction des élèves.</a:t>
            </a:r>
          </a:p>
          <a:p>
            <a:r>
              <a:rPr lang="fr-FR" sz="2400" dirty="0" smtClean="0"/>
              <a:t>Amener les élèves au maximum de leurs possibilités.</a:t>
            </a:r>
          </a:p>
          <a:p>
            <a:r>
              <a:rPr lang="fr-FR" sz="2400" dirty="0" smtClean="0"/>
              <a:t>Un moyen et non une fin.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F4AD5-FCF6-44D8-B667-356D1761C6DD}" type="slidenum">
              <a:rPr lang="fr-FR" smtClean="0"/>
              <a:pPr/>
              <a:t>11</a:t>
            </a:fld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2445716" y="404541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716379" y="3907182"/>
            <a:ext cx="81081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fr-FR" sz="2400" u="sng" dirty="0" smtClean="0"/>
              <a:t>Définition :</a:t>
            </a:r>
            <a:r>
              <a:rPr lang="fr-FR" sz="2400" dirty="0" smtClean="0"/>
              <a:t> </a:t>
            </a:r>
            <a:r>
              <a:rPr lang="fr-FR" sz="2400" dirty="0" smtClean="0">
                <a:solidFill>
                  <a:srgbClr val="660066"/>
                </a:solidFill>
              </a:rPr>
              <a:t>« La pédagogie différenciée est une démarche qui consiste à mettre en œuvre un ensemble diversifié de moyens et de procédures d'enseignement et d'apprentissage pour permettre à des élèves d'âge, d'aptitudes, de compétences, aux savoirs hétérogènes d'atteindre par des voies différentes des objectifs communs. »</a:t>
            </a:r>
          </a:p>
          <a:p>
            <a:pPr algn="r">
              <a:buNone/>
            </a:pPr>
            <a:r>
              <a:rPr lang="fr-FR" sz="2400" dirty="0" smtClean="0"/>
              <a:t> AUZELOUX</a:t>
            </a:r>
          </a:p>
        </p:txBody>
      </p:sp>
    </p:spTree>
    <p:extLst>
      <p:ext uri="{BB962C8B-B14F-4D97-AF65-F5344CB8AC3E}">
        <p14:creationId xmlns:p14="http://schemas.microsoft.com/office/powerpoint/2010/main" xmlns="" val="3464116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417638"/>
            <a:ext cx="8229600" cy="1143000"/>
          </a:xfrm>
        </p:spPr>
        <p:txBody>
          <a:bodyPr/>
          <a:lstStyle/>
          <a:p>
            <a:r>
              <a:rPr lang="fr-FR" dirty="0" smtClean="0"/>
              <a:t>Que peut-on différencier ?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F4AD5-FCF6-44D8-B667-356D1761C6DD}" type="slidenum">
              <a:rPr lang="fr-FR" smtClean="0"/>
              <a:pPr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452761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392847"/>
            <a:ext cx="8229600" cy="5847757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fr-FR" dirty="0" smtClean="0"/>
              <a:t>Les outils d’apprentissage, les supports de travail: </a:t>
            </a:r>
            <a:r>
              <a:rPr lang="fr-FR" dirty="0" smtClean="0">
                <a:solidFill>
                  <a:srgbClr val="FF6600"/>
                </a:solidFill>
              </a:rPr>
              <a:t>manuel , ordinateur, tableau , iconographies, bande sonore</a:t>
            </a:r>
            <a:r>
              <a:rPr lang="is-IS" dirty="0" smtClean="0">
                <a:solidFill>
                  <a:srgbClr val="FF6600"/>
                </a:solidFill>
              </a:rPr>
              <a:t>…</a:t>
            </a:r>
            <a:endParaRPr lang="fr-FR" dirty="0" smtClean="0">
              <a:solidFill>
                <a:srgbClr val="FF6600"/>
              </a:solidFill>
            </a:endParaRPr>
          </a:p>
          <a:p>
            <a:r>
              <a:rPr lang="fr-FR" dirty="0" smtClean="0"/>
              <a:t>Les démarches d’apprentissage</a:t>
            </a:r>
          </a:p>
          <a:p>
            <a:pPr marL="0" indent="0" algn="ctr">
              <a:buNone/>
            </a:pPr>
            <a:r>
              <a:rPr lang="fr-FR" dirty="0" smtClean="0">
                <a:solidFill>
                  <a:srgbClr val="FF6600"/>
                </a:solidFill>
              </a:rPr>
              <a:t>Déductif </a:t>
            </a:r>
            <a:r>
              <a:rPr lang="fr-FR" dirty="0" smtClean="0">
                <a:solidFill>
                  <a:srgbClr val="FF6600"/>
                </a:solidFill>
                <a:sym typeface="Wingdings" pitchFamily="2" charset="2"/>
              </a:rPr>
              <a:t> transmissif</a:t>
            </a:r>
            <a:endParaRPr lang="fr-FR" dirty="0" smtClean="0">
              <a:solidFill>
                <a:srgbClr val="FF6600"/>
              </a:solidFill>
            </a:endParaRPr>
          </a:p>
          <a:p>
            <a:pPr marL="0" indent="0" algn="ctr">
              <a:buNone/>
            </a:pPr>
            <a:r>
              <a:rPr lang="fr-FR" dirty="0" smtClean="0">
                <a:solidFill>
                  <a:srgbClr val="FF6600"/>
                </a:solidFill>
              </a:rPr>
              <a:t>Inductif </a:t>
            </a:r>
            <a:r>
              <a:rPr lang="fr-FR" dirty="0" smtClean="0">
                <a:solidFill>
                  <a:srgbClr val="FF6600"/>
                </a:solidFill>
                <a:sym typeface="Wingdings" pitchFamily="2" charset="2"/>
              </a:rPr>
              <a:t> constructiviste</a:t>
            </a:r>
            <a:endParaRPr lang="fr-FR" dirty="0" smtClean="0">
              <a:solidFill>
                <a:srgbClr val="FF6600"/>
              </a:solidFill>
            </a:endParaRPr>
          </a:p>
          <a:p>
            <a:pPr marL="0" indent="0" algn="ctr">
              <a:buNone/>
            </a:pPr>
            <a:r>
              <a:rPr lang="fr-FR" dirty="0" smtClean="0">
                <a:solidFill>
                  <a:srgbClr val="FF6600"/>
                </a:solidFill>
              </a:rPr>
              <a:t>Expérimentale</a:t>
            </a:r>
          </a:p>
          <a:p>
            <a:r>
              <a:rPr lang="fr-FR" dirty="0" smtClean="0"/>
              <a:t>Les situations d’apprentissage: </a:t>
            </a:r>
            <a:r>
              <a:rPr lang="fr-FR" dirty="0" smtClean="0">
                <a:solidFill>
                  <a:srgbClr val="FF6600"/>
                </a:solidFill>
              </a:rPr>
              <a:t>découverte, situation problème, entrainement</a:t>
            </a:r>
            <a:r>
              <a:rPr lang="is-IS" dirty="0" smtClean="0">
                <a:solidFill>
                  <a:srgbClr val="FF6600"/>
                </a:solidFill>
              </a:rPr>
              <a:t>…</a:t>
            </a:r>
            <a:endParaRPr lang="fr-FR" dirty="0" smtClean="0">
              <a:solidFill>
                <a:srgbClr val="FF6600"/>
              </a:solidFill>
            </a:endParaRPr>
          </a:p>
          <a:p>
            <a:r>
              <a:rPr lang="fr-FR" dirty="0" smtClean="0"/>
              <a:t>Le degré de guidage: </a:t>
            </a:r>
            <a:r>
              <a:rPr lang="fr-FR" dirty="0" smtClean="0">
                <a:solidFill>
                  <a:srgbClr val="FF6600"/>
                </a:solidFill>
              </a:rPr>
              <a:t>modèle, faire avec </a:t>
            </a:r>
          </a:p>
          <a:p>
            <a:r>
              <a:rPr lang="fr-FR" dirty="0" smtClean="0"/>
              <a:t>La place du relationnel</a:t>
            </a:r>
          </a:p>
          <a:p>
            <a:r>
              <a:rPr lang="fr-FR" dirty="0" smtClean="0"/>
              <a:t>La gestion du temps</a:t>
            </a:r>
            <a:r>
              <a:rPr lang="fr-FR" dirty="0" smtClean="0">
                <a:solidFill>
                  <a:srgbClr val="FF6600"/>
                </a:solidFill>
              </a:rPr>
              <a:t>: jouer sur la longueur des travaux  à réaliser, faire varier le temps imparti à la réalisation de la tâche, se fixer des objectifs intermédiaires</a:t>
            </a:r>
            <a:endParaRPr lang="fr-FR" dirty="0" smtClean="0"/>
          </a:p>
          <a:p>
            <a:pPr lvl="0"/>
            <a:r>
              <a:rPr lang="fr-FR" dirty="0" smtClean="0"/>
              <a:t>La manière de mobiliser, d’ « enrôler » les élèves: </a:t>
            </a:r>
            <a:r>
              <a:rPr lang="fr-FR" dirty="0" smtClean="0">
                <a:solidFill>
                  <a:srgbClr val="FF6600"/>
                </a:solidFill>
              </a:rPr>
              <a:t>encouragements, dédramatisation de l’erreur,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2045225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457200" y="361487"/>
            <a:ext cx="8229600" cy="6380874"/>
          </a:xfrm>
        </p:spPr>
        <p:txBody>
          <a:bodyPr>
            <a:noAutofit/>
          </a:bodyPr>
          <a:lstStyle/>
          <a:p>
            <a:pPr lvl="0"/>
            <a:r>
              <a:rPr lang="fr-FR" sz="2500" dirty="0" smtClean="0"/>
              <a:t>L’organisation de la classe: </a:t>
            </a:r>
            <a:r>
              <a:rPr lang="fr-FR" sz="2500" dirty="0" smtClean="0">
                <a:solidFill>
                  <a:srgbClr val="FF6600"/>
                </a:solidFill>
              </a:rPr>
              <a:t>dispositions en groupes, ilots en u, individuel, références et outils de classe, ordinateur et bibliothèque en libre accès, désignation de tuteurs</a:t>
            </a:r>
            <a:r>
              <a:rPr lang="is-IS" sz="2500" dirty="0" smtClean="0">
                <a:solidFill>
                  <a:srgbClr val="FF6600"/>
                </a:solidFill>
              </a:rPr>
              <a:t>…</a:t>
            </a:r>
            <a:endParaRPr lang="fr-FR" sz="2500" dirty="0" smtClean="0">
              <a:solidFill>
                <a:srgbClr val="FF6600"/>
              </a:solidFill>
            </a:endParaRPr>
          </a:p>
          <a:p>
            <a:r>
              <a:rPr lang="fr-FR" sz="2500" dirty="0" smtClean="0"/>
              <a:t>Les formes de travail : </a:t>
            </a:r>
            <a:r>
              <a:rPr lang="fr-FR" sz="2500" dirty="0" smtClean="0">
                <a:solidFill>
                  <a:srgbClr val="FF6600"/>
                </a:solidFill>
              </a:rPr>
              <a:t>seul/binôme/groupe, questions/réponses, questions ouvertes/fermées, texte à trous, QCM, Vrai/Faux, rédiger un texte, recherche documentaire, </a:t>
            </a:r>
            <a:r>
              <a:rPr lang="fr-FR" sz="2500" dirty="0" smtClean="0">
                <a:solidFill>
                  <a:srgbClr val="FF6600"/>
                </a:solidFill>
              </a:rPr>
              <a:t>exposé</a:t>
            </a:r>
            <a:endParaRPr lang="fr-FR" sz="2500" dirty="0" smtClean="0"/>
          </a:p>
          <a:p>
            <a:pPr lvl="0"/>
            <a:r>
              <a:rPr lang="fr-FR" sz="2500" dirty="0" smtClean="0"/>
              <a:t>Les consignes données : </a:t>
            </a:r>
            <a:r>
              <a:rPr lang="fr-FR" sz="2500" dirty="0" smtClean="0">
                <a:solidFill>
                  <a:srgbClr val="FF6600"/>
                </a:solidFill>
              </a:rPr>
              <a:t>oral / écrite, avec un support visuel agrandi ou non (maternelle), avec un exemple</a:t>
            </a:r>
          </a:p>
          <a:p>
            <a:pPr lvl="0"/>
            <a:r>
              <a:rPr lang="fr-FR" sz="2500" dirty="0" smtClean="0"/>
              <a:t>Les formes d’évaluation: </a:t>
            </a:r>
            <a:r>
              <a:rPr lang="fr-FR" sz="2500" dirty="0" smtClean="0">
                <a:solidFill>
                  <a:srgbClr val="FF6600"/>
                </a:solidFill>
              </a:rPr>
              <a:t>réponse à rédiger, QCM, texte à trous, dictée préparée ou non </a:t>
            </a:r>
            <a:r>
              <a:rPr lang="is-IS" sz="2500" dirty="0" smtClean="0">
                <a:solidFill>
                  <a:srgbClr val="FF6600"/>
                </a:solidFill>
              </a:rPr>
              <a:t>…</a:t>
            </a:r>
            <a:endParaRPr lang="fr-FR" sz="2500" dirty="0" smtClean="0">
              <a:solidFill>
                <a:srgbClr val="FF6600"/>
              </a:solidFill>
            </a:endParaRPr>
          </a:p>
          <a:p>
            <a:r>
              <a:rPr lang="fr-FR" sz="2500" dirty="0" smtClean="0"/>
              <a:t>Les contenus:  </a:t>
            </a:r>
            <a:r>
              <a:rPr lang="fr-FR" sz="2500" dirty="0" smtClean="0">
                <a:solidFill>
                  <a:srgbClr val="FF6600"/>
                </a:solidFill>
              </a:rPr>
              <a:t>travaux différents, de difficultés différentes (exemple :</a:t>
            </a:r>
            <a:r>
              <a:rPr lang="fr-FR" sz="2500" dirty="0" smtClean="0"/>
              <a:t> </a:t>
            </a:r>
            <a:r>
              <a:rPr lang="fr-FR" sz="2500" dirty="0" smtClean="0">
                <a:solidFill>
                  <a:srgbClr val="FF6600"/>
                </a:solidFill>
              </a:rPr>
              <a:t>nombre de chiffres pour les grands nombres) , aides à la réalisation de la </a:t>
            </a:r>
            <a:r>
              <a:rPr lang="fr-FR" sz="2500" dirty="0" smtClean="0">
                <a:solidFill>
                  <a:srgbClr val="FF6600"/>
                </a:solidFill>
              </a:rPr>
              <a:t>tâche</a:t>
            </a:r>
          </a:p>
        </p:txBody>
      </p:sp>
    </p:spTree>
    <p:extLst>
      <p:ext uri="{BB962C8B-B14F-4D97-AF65-F5344CB8AC3E}">
        <p14:creationId xmlns:p14="http://schemas.microsoft.com/office/powerpoint/2010/main" xmlns="" val="7987353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Temps / Espace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400" b="1" dirty="0" smtClean="0"/>
              <a:t>différencier </a:t>
            </a:r>
            <a:r>
              <a:rPr lang="fr-FR" sz="2400" b="1" dirty="0"/>
              <a:t>dans le temps </a:t>
            </a:r>
            <a:endParaRPr lang="fr-FR" sz="2400" b="1" dirty="0" smtClean="0"/>
          </a:p>
          <a:p>
            <a:pPr lvl="1"/>
            <a:r>
              <a:rPr lang="fr-FR" sz="2400" dirty="0" smtClean="0"/>
              <a:t>différer les </a:t>
            </a:r>
            <a:r>
              <a:rPr lang="fr-FR" sz="2400" i="1" dirty="0" smtClean="0"/>
              <a:t>exercices</a:t>
            </a:r>
            <a:r>
              <a:rPr lang="fr-FR" sz="2400" dirty="0" smtClean="0"/>
              <a:t> </a:t>
            </a:r>
            <a:r>
              <a:rPr lang="fr-FR" sz="2400" dirty="0"/>
              <a:t>de </a:t>
            </a:r>
            <a:r>
              <a:rPr lang="fr-FR" sz="2400" dirty="0" smtClean="0"/>
              <a:t>la </a:t>
            </a:r>
            <a:r>
              <a:rPr lang="fr-FR" sz="2400" i="1" dirty="0" smtClean="0"/>
              <a:t>découverte</a:t>
            </a:r>
            <a:r>
              <a:rPr lang="fr-FR" sz="2400" dirty="0" smtClean="0"/>
              <a:t> d’une </a:t>
            </a:r>
            <a:r>
              <a:rPr lang="fr-FR" sz="2400" dirty="0"/>
              <a:t>séance </a:t>
            </a:r>
            <a:r>
              <a:rPr lang="fr-FR" sz="2400" dirty="0" smtClean="0"/>
              <a:t>(revenir </a:t>
            </a:r>
            <a:r>
              <a:rPr lang="fr-FR" sz="2400" dirty="0"/>
              <a:t>sur la </a:t>
            </a:r>
            <a:r>
              <a:rPr lang="fr-FR" sz="2400" dirty="0" smtClean="0"/>
              <a:t>notion en </a:t>
            </a:r>
            <a:r>
              <a:rPr lang="fr-FR" sz="2400" dirty="0"/>
              <a:t>groupe </a:t>
            </a:r>
            <a:r>
              <a:rPr lang="fr-FR" sz="2400" dirty="0" smtClean="0"/>
              <a:t>restreint).</a:t>
            </a:r>
          </a:p>
          <a:p>
            <a:pPr lvl="1"/>
            <a:r>
              <a:rPr lang="fr-FR" sz="2400" dirty="0" smtClean="0"/>
              <a:t> Temps segmenté / Temps massé</a:t>
            </a:r>
          </a:p>
          <a:p>
            <a:pPr lvl="1">
              <a:buNone/>
            </a:pPr>
            <a:endParaRPr lang="fr-FR" sz="2000" dirty="0" smtClean="0"/>
          </a:p>
          <a:p>
            <a:pPr>
              <a:buFontTx/>
              <a:buChar char="-"/>
            </a:pPr>
            <a:r>
              <a:rPr lang="fr-FR" sz="2400" b="1" dirty="0" smtClean="0"/>
              <a:t>différencier </a:t>
            </a:r>
            <a:r>
              <a:rPr lang="fr-FR" sz="2400" b="1" dirty="0"/>
              <a:t>dans </a:t>
            </a:r>
            <a:r>
              <a:rPr lang="fr-FR" sz="2400" b="1" dirty="0" smtClean="0"/>
              <a:t>l’espace</a:t>
            </a:r>
            <a:endParaRPr lang="fr-FR" sz="2400" b="1" dirty="0" smtClean="0">
              <a:sym typeface="Wingdings" pitchFamily="2" charset="2"/>
            </a:endParaRPr>
          </a:p>
          <a:p>
            <a:pPr lvl="1">
              <a:buFontTx/>
              <a:buChar char="-"/>
            </a:pPr>
            <a:r>
              <a:rPr lang="fr-FR" sz="2400" dirty="0" smtClean="0"/>
              <a:t>repenser à l’organisation </a:t>
            </a:r>
            <a:r>
              <a:rPr lang="fr-FR" sz="2400" dirty="0"/>
              <a:t>générale de sa classe</a:t>
            </a:r>
            <a:r>
              <a:rPr lang="fr-FR" sz="2400" dirty="0" smtClean="0"/>
              <a:t>.</a:t>
            </a:r>
          </a:p>
          <a:p>
            <a:pPr lvl="1">
              <a:buFontTx/>
              <a:buChar char="-"/>
            </a:pPr>
            <a:r>
              <a:rPr lang="fr-FR" sz="2400" dirty="0" smtClean="0"/>
              <a:t>activité </a:t>
            </a:r>
            <a:r>
              <a:rPr lang="fr-FR" sz="2400" dirty="0"/>
              <a:t>dirigée par </a:t>
            </a:r>
            <a:r>
              <a:rPr lang="fr-FR" sz="2400" dirty="0" smtClean="0"/>
              <a:t>l’enseignant</a:t>
            </a:r>
          </a:p>
          <a:p>
            <a:pPr lvl="1">
              <a:buFontTx/>
              <a:buChar char="-"/>
            </a:pPr>
            <a:r>
              <a:rPr lang="fr-FR" sz="2400" dirty="0" smtClean="0"/>
              <a:t>travail </a:t>
            </a:r>
            <a:r>
              <a:rPr lang="fr-FR" sz="2400" dirty="0"/>
              <a:t>en </a:t>
            </a:r>
            <a:r>
              <a:rPr lang="fr-FR" sz="2400" dirty="0" smtClean="0"/>
              <a:t>autonomie (accès </a:t>
            </a:r>
            <a:r>
              <a:rPr lang="fr-FR" sz="2400" dirty="0"/>
              <a:t>à des </a:t>
            </a:r>
            <a:r>
              <a:rPr lang="fr-FR" sz="2400" dirty="0" smtClean="0"/>
              <a:t>outils) </a:t>
            </a:r>
          </a:p>
          <a:p>
            <a:pPr lvl="1">
              <a:buFontTx/>
              <a:buChar char="-"/>
            </a:pPr>
            <a:r>
              <a:rPr lang="fr-FR" sz="2400" dirty="0" smtClean="0"/>
              <a:t>Répartition des élèves </a:t>
            </a:r>
            <a:r>
              <a:rPr lang="fr-FR" sz="2400" dirty="0"/>
              <a:t>en </a:t>
            </a:r>
            <a:r>
              <a:rPr lang="fr-FR" sz="2400" dirty="0" smtClean="0"/>
              <a:t>difficulté</a:t>
            </a:r>
          </a:p>
          <a:p>
            <a:pPr>
              <a:buFontTx/>
              <a:buChar char="-"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F4AD5-FCF6-44D8-B667-356D1761C6DD}" type="slidenum">
              <a:rPr lang="fr-FR" smtClean="0"/>
              <a:pPr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166616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Images\Photos Images Humour\Différenciation\Diff-Pedago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-13082" r="-13082"/>
          <a:stretch>
            <a:fillRect/>
          </a:stretch>
        </p:blipFill>
        <p:spPr bwMode="auto">
          <a:xfrm>
            <a:off x="457200" y="1317625"/>
            <a:ext cx="8229600" cy="44862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4687728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1</a:t>
            </a:r>
            <a:r>
              <a:rPr lang="fr-FR" dirty="0" smtClean="0"/>
              <a:t>/ La diversité des élèves</a:t>
            </a:r>
            <a:endParaRPr lang="fr-FR" dirty="0"/>
          </a:p>
        </p:txBody>
      </p:sp>
      <p:pic>
        <p:nvPicPr>
          <p:cNvPr id="5" name="Picture 4" descr="http://eduscol.education.fr/experitheque/photos/98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1988840"/>
            <a:ext cx="3295650" cy="3295650"/>
          </a:xfrm>
          <a:prstGeom prst="rect">
            <a:avLst/>
          </a:prstGeom>
          <a:noFill/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F4AD5-FCF6-44D8-B667-356D1761C6DD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821485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dirty="0" smtClean="0"/>
              <a:t>Les élèves peuvent être: </a:t>
            </a:r>
            <a:endParaRPr lang="fr-FR" sz="3200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466395367"/>
              </p:ext>
            </p:extLst>
          </p:nvPr>
        </p:nvGraphicFramePr>
        <p:xfrm>
          <a:off x="457200" y="1600200"/>
          <a:ext cx="8229600" cy="420624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939764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Style d’apprentissage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36550" indent="-336550">
              <a:lnSpc>
                <a:spcPct val="80000"/>
              </a:lnSpc>
              <a:spcBef>
                <a:spcPts val="600"/>
              </a:spcBef>
              <a:buSzPct val="75000"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fr-FR" dirty="0" smtClean="0">
                <a:solidFill>
                  <a:srgbClr val="000000"/>
                </a:solidFill>
                <a:ea typeface="Lucida Sans Unicode" charset="0"/>
                <a:cs typeface="Lucida Sans Unicode" charset="0"/>
              </a:rPr>
              <a:t>- </a:t>
            </a:r>
            <a:r>
              <a:rPr lang="fr-FR" sz="2800" dirty="0" smtClean="0">
                <a:solidFill>
                  <a:srgbClr val="000000"/>
                </a:solidFill>
                <a:ea typeface="Lucida Sans Unicode" charset="0"/>
                <a:cs typeface="Lucida Sans Unicode" charset="0"/>
              </a:rPr>
              <a:t>Auditif / Visuel </a:t>
            </a:r>
            <a:r>
              <a:rPr lang="fr-FR" sz="2000" dirty="0" smtClean="0">
                <a:solidFill>
                  <a:srgbClr val="000000"/>
                </a:solidFill>
                <a:ea typeface="Lucida Sans Unicode" charset="0"/>
                <a:cs typeface="Lucida Sans Unicode" charset="0"/>
              </a:rPr>
              <a:t>(de la Garanderie)</a:t>
            </a:r>
          </a:p>
          <a:p>
            <a:pPr marL="336550" indent="-336550">
              <a:lnSpc>
                <a:spcPct val="80000"/>
              </a:lnSpc>
              <a:spcBef>
                <a:spcPts val="200"/>
              </a:spcBef>
              <a:buClrTx/>
              <a:buSzTx/>
              <a:buFontTx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fr-FR" sz="1000" dirty="0" smtClean="0">
              <a:solidFill>
                <a:srgbClr val="000000"/>
              </a:solidFill>
              <a:ea typeface="Lucida Sans Unicode" charset="0"/>
              <a:cs typeface="Lucida Sans Unicode" charset="0"/>
            </a:endParaRPr>
          </a:p>
          <a:p>
            <a:pPr marL="336550" indent="-336550">
              <a:lnSpc>
                <a:spcPct val="80000"/>
              </a:lnSpc>
              <a:spcBef>
                <a:spcPts val="600"/>
              </a:spcBef>
              <a:buSzPct val="75000"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fr-FR" dirty="0" smtClean="0">
                <a:solidFill>
                  <a:srgbClr val="000000"/>
                </a:solidFill>
                <a:ea typeface="Lucida Sans Unicode" charset="0"/>
                <a:cs typeface="Lucida Sans Unicode" charset="0"/>
              </a:rPr>
              <a:t>- </a:t>
            </a:r>
            <a:r>
              <a:rPr lang="fr-FR" sz="2800" dirty="0" smtClean="0">
                <a:solidFill>
                  <a:srgbClr val="000000"/>
                </a:solidFill>
                <a:ea typeface="Lucida Sans Unicode" charset="0"/>
                <a:cs typeface="Lucida Sans Unicode" charset="0"/>
              </a:rPr>
              <a:t>Dépendant / indépendant </a:t>
            </a:r>
            <a:r>
              <a:rPr lang="fr-FR" sz="2000" dirty="0" smtClean="0">
                <a:solidFill>
                  <a:srgbClr val="000000"/>
                </a:solidFill>
                <a:ea typeface="Lucida Sans Unicode" charset="0"/>
                <a:cs typeface="Lucida Sans Unicode" charset="0"/>
              </a:rPr>
              <a:t>(Witkin &amp; Huteau)</a:t>
            </a:r>
          </a:p>
          <a:p>
            <a:pPr marL="336550" indent="-336550">
              <a:lnSpc>
                <a:spcPct val="80000"/>
              </a:lnSpc>
              <a:spcBef>
                <a:spcPts val="200"/>
              </a:spcBef>
              <a:buClrTx/>
              <a:buSzTx/>
              <a:buFontTx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fr-FR" sz="1000" dirty="0" smtClean="0">
              <a:solidFill>
                <a:srgbClr val="000000"/>
              </a:solidFill>
              <a:ea typeface="Lucida Sans Unicode" charset="0"/>
              <a:cs typeface="Lucida Sans Unicode" charset="0"/>
            </a:endParaRPr>
          </a:p>
          <a:p>
            <a:pPr marL="336550" indent="-336550">
              <a:lnSpc>
                <a:spcPct val="80000"/>
              </a:lnSpc>
              <a:spcBef>
                <a:spcPts val="600"/>
              </a:spcBef>
              <a:buSzPct val="75000"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fr-FR" dirty="0" smtClean="0">
                <a:solidFill>
                  <a:srgbClr val="000000"/>
                </a:solidFill>
                <a:ea typeface="Lucida Sans Unicode" charset="0"/>
                <a:cs typeface="Lucida Sans Unicode" charset="0"/>
              </a:rPr>
              <a:t>- </a:t>
            </a:r>
            <a:r>
              <a:rPr lang="fr-FR" sz="2800" dirty="0" smtClean="0">
                <a:solidFill>
                  <a:srgbClr val="000000"/>
                </a:solidFill>
                <a:ea typeface="Lucida Sans Unicode" charset="0"/>
                <a:cs typeface="Lucida Sans Unicode" charset="0"/>
              </a:rPr>
              <a:t>Réflexivité / Impulsivité </a:t>
            </a:r>
            <a:r>
              <a:rPr lang="fr-FR" sz="2000" dirty="0" smtClean="0">
                <a:solidFill>
                  <a:srgbClr val="000000"/>
                </a:solidFill>
                <a:ea typeface="Lucida Sans Unicode" charset="0"/>
                <a:cs typeface="Lucida Sans Unicode" charset="0"/>
              </a:rPr>
              <a:t>(Kagan &amp; Pearson)</a:t>
            </a:r>
          </a:p>
          <a:p>
            <a:pPr marL="336550" indent="-336550">
              <a:lnSpc>
                <a:spcPct val="80000"/>
              </a:lnSpc>
              <a:spcBef>
                <a:spcPts val="200"/>
              </a:spcBef>
              <a:buClrTx/>
              <a:buSzTx/>
              <a:buFontTx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fr-FR" sz="1000" dirty="0" smtClean="0">
              <a:solidFill>
                <a:srgbClr val="000000"/>
              </a:solidFill>
              <a:ea typeface="Lucida Sans Unicode" charset="0"/>
              <a:cs typeface="Lucida Sans Unicode" charset="0"/>
            </a:endParaRPr>
          </a:p>
          <a:p>
            <a:pPr marL="336550" indent="-336550">
              <a:lnSpc>
                <a:spcPct val="80000"/>
              </a:lnSpc>
              <a:spcBef>
                <a:spcPts val="600"/>
              </a:spcBef>
              <a:buSzPct val="75000"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fr-FR" dirty="0" smtClean="0">
                <a:solidFill>
                  <a:srgbClr val="000000"/>
                </a:solidFill>
                <a:ea typeface="Lucida Sans Unicode" charset="0"/>
                <a:cs typeface="Lucida Sans Unicode" charset="0"/>
              </a:rPr>
              <a:t>- </a:t>
            </a:r>
            <a:r>
              <a:rPr lang="fr-FR" sz="2800" dirty="0" smtClean="0">
                <a:solidFill>
                  <a:srgbClr val="000000"/>
                </a:solidFill>
                <a:ea typeface="Lucida Sans Unicode" charset="0"/>
                <a:cs typeface="Lucida Sans Unicode" charset="0"/>
              </a:rPr>
              <a:t>Centration / Balayage </a:t>
            </a:r>
            <a:r>
              <a:rPr lang="fr-FR" sz="2000" dirty="0" smtClean="0">
                <a:solidFill>
                  <a:srgbClr val="000000"/>
                </a:solidFill>
                <a:ea typeface="Lucida Sans Unicode" charset="0"/>
                <a:cs typeface="Lucida Sans Unicode" charset="0"/>
              </a:rPr>
              <a:t>(Bruner)</a:t>
            </a:r>
          </a:p>
          <a:p>
            <a:pPr marL="336550" indent="-336550">
              <a:lnSpc>
                <a:spcPct val="80000"/>
              </a:lnSpc>
              <a:spcBef>
                <a:spcPts val="200"/>
              </a:spcBef>
              <a:buClrTx/>
              <a:buSzTx/>
              <a:buFontTx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fr-FR" sz="1000" dirty="0" smtClean="0">
              <a:solidFill>
                <a:srgbClr val="000000"/>
              </a:solidFill>
              <a:ea typeface="Lucida Sans Unicode" charset="0"/>
              <a:cs typeface="Lucida Sans Unicode" charset="0"/>
            </a:endParaRPr>
          </a:p>
          <a:p>
            <a:pPr marL="336550" indent="-336550">
              <a:lnSpc>
                <a:spcPct val="80000"/>
              </a:lnSpc>
              <a:spcBef>
                <a:spcPts val="600"/>
              </a:spcBef>
              <a:buSzPct val="75000"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fr-FR" dirty="0" smtClean="0">
                <a:solidFill>
                  <a:srgbClr val="000000"/>
                </a:solidFill>
                <a:ea typeface="Lucida Sans Unicode" charset="0"/>
                <a:cs typeface="Lucida Sans Unicode" charset="0"/>
              </a:rPr>
              <a:t>- </a:t>
            </a:r>
            <a:r>
              <a:rPr lang="fr-FR" sz="2800" dirty="0" smtClean="0">
                <a:solidFill>
                  <a:srgbClr val="000000"/>
                </a:solidFill>
                <a:ea typeface="Lucida Sans Unicode" charset="0"/>
                <a:cs typeface="Lucida Sans Unicode" charset="0"/>
              </a:rPr>
              <a:t>Accentuation / Egalisation </a:t>
            </a:r>
            <a:r>
              <a:rPr lang="fr-FR" sz="2000" dirty="0" smtClean="0">
                <a:solidFill>
                  <a:srgbClr val="000000"/>
                </a:solidFill>
                <a:ea typeface="Lucida Sans Unicode" charset="0"/>
                <a:cs typeface="Lucida Sans Unicode" charset="0"/>
              </a:rPr>
              <a:t>(Ausubel)</a:t>
            </a:r>
          </a:p>
          <a:p>
            <a:pPr marL="336550" indent="-336550">
              <a:lnSpc>
                <a:spcPct val="80000"/>
              </a:lnSpc>
              <a:spcBef>
                <a:spcPts val="200"/>
              </a:spcBef>
              <a:buClrTx/>
              <a:buSzTx/>
              <a:buFontTx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fr-FR" sz="1000" dirty="0" smtClean="0">
              <a:solidFill>
                <a:srgbClr val="000000"/>
              </a:solidFill>
              <a:ea typeface="Lucida Sans Unicode" charset="0"/>
              <a:cs typeface="Lucida Sans Unicode" charset="0"/>
            </a:endParaRPr>
          </a:p>
          <a:p>
            <a:pPr marL="336550" indent="-336550">
              <a:lnSpc>
                <a:spcPct val="80000"/>
              </a:lnSpc>
              <a:spcBef>
                <a:spcPts val="600"/>
              </a:spcBef>
              <a:buSzPct val="75000"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fr-FR" dirty="0" smtClean="0">
                <a:solidFill>
                  <a:srgbClr val="000000"/>
                </a:solidFill>
                <a:ea typeface="Lucida Sans Unicode" charset="0"/>
                <a:cs typeface="Lucida Sans Unicode" charset="0"/>
              </a:rPr>
              <a:t>- </a:t>
            </a:r>
            <a:r>
              <a:rPr lang="fr-FR" sz="2800" dirty="0" smtClean="0">
                <a:solidFill>
                  <a:srgbClr val="000000"/>
                </a:solidFill>
                <a:ea typeface="Lucida Sans Unicode" charset="0"/>
                <a:cs typeface="Lucida Sans Unicode" charset="0"/>
              </a:rPr>
              <a:t>Production / Consommation </a:t>
            </a:r>
            <a:r>
              <a:rPr lang="fr-FR" sz="2000" dirty="0" smtClean="0">
                <a:solidFill>
                  <a:srgbClr val="000000"/>
                </a:solidFill>
                <a:ea typeface="Lucida Sans Unicode" charset="0"/>
                <a:cs typeface="Lucida Sans Unicode" charset="0"/>
              </a:rPr>
              <a:t>(Gouzien)</a:t>
            </a:r>
          </a:p>
          <a:p>
            <a:pPr marL="336550" indent="-336550">
              <a:lnSpc>
                <a:spcPct val="80000"/>
              </a:lnSpc>
              <a:spcBef>
                <a:spcPts val="200"/>
              </a:spcBef>
              <a:buClrTx/>
              <a:buSzTx/>
              <a:buFontTx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fr-FR" sz="1000" dirty="0" smtClean="0">
              <a:solidFill>
                <a:srgbClr val="000000"/>
              </a:solidFill>
              <a:ea typeface="Lucida Sans Unicode" charset="0"/>
              <a:cs typeface="Lucida Sans Unicode" charset="0"/>
            </a:endParaRPr>
          </a:p>
          <a:p>
            <a:pPr marL="336550" indent="-336550">
              <a:lnSpc>
                <a:spcPct val="80000"/>
              </a:lnSpc>
              <a:spcBef>
                <a:spcPts val="600"/>
              </a:spcBef>
              <a:buSzPct val="75000"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fr-FR" dirty="0" smtClean="0">
                <a:solidFill>
                  <a:srgbClr val="000000"/>
                </a:solidFill>
                <a:ea typeface="Lucida Sans Unicode" charset="0"/>
                <a:cs typeface="Lucida Sans Unicode" charset="0"/>
              </a:rPr>
              <a:t>- </a:t>
            </a:r>
            <a:r>
              <a:rPr lang="fr-FR" sz="2800" dirty="0" smtClean="0">
                <a:solidFill>
                  <a:srgbClr val="000000"/>
                </a:solidFill>
                <a:ea typeface="Lucida Sans Unicode" charset="0"/>
                <a:cs typeface="Lucida Sans Unicode" charset="0"/>
              </a:rPr>
              <a:t>Formalisation / Réalisation </a:t>
            </a:r>
            <a:r>
              <a:rPr lang="fr-FR" sz="2000" dirty="0" smtClean="0">
                <a:solidFill>
                  <a:srgbClr val="000000"/>
                </a:solidFill>
                <a:ea typeface="Lucida Sans Unicode" charset="0"/>
                <a:cs typeface="Lucida Sans Unicode" charset="0"/>
              </a:rPr>
              <a:t>(Reuchlin &amp; Longeot)</a:t>
            </a:r>
          </a:p>
          <a:p>
            <a:pPr fontAlgn="base">
              <a:buNone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F4AD5-FCF6-44D8-B667-356D1761C6DD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400712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Auditif / Visuel</a:t>
            </a:r>
            <a:endParaRPr lang="fr-FR" dirty="0"/>
          </a:p>
        </p:txBody>
      </p:sp>
      <p:graphicFrame>
        <p:nvGraphicFramePr>
          <p:cNvPr id="6" name="Espace réservé du contenu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203935125"/>
              </p:ext>
            </p:extLst>
          </p:nvPr>
        </p:nvGraphicFramePr>
        <p:xfrm>
          <a:off x="457200" y="1417638"/>
          <a:ext cx="8229600" cy="43674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685792">
                <a:tc>
                  <a:txBody>
                    <a:bodyPr/>
                    <a:lstStyle/>
                    <a:p>
                      <a:pPr algn="ctr"/>
                      <a:r>
                        <a:rPr lang="fr-FR" sz="3200" b="0" dirty="0" smtClean="0">
                          <a:solidFill>
                            <a:schemeClr val="tx1"/>
                          </a:solidFill>
                        </a:rPr>
                        <a:t>Auditif</a:t>
                      </a:r>
                      <a:endParaRPr lang="fr-FR" sz="3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200" b="0" dirty="0" smtClean="0">
                          <a:solidFill>
                            <a:schemeClr val="tx1"/>
                          </a:solidFill>
                        </a:rPr>
                        <a:t>Visuel</a:t>
                      </a:r>
                      <a:endParaRPr lang="fr-FR" sz="3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681678">
                <a:tc>
                  <a:txBody>
                    <a:bodyPr/>
                    <a:lstStyle/>
                    <a:p>
                      <a:pPr marL="736600" lvl="1" indent="-279400">
                        <a:lnSpc>
                          <a:spcPct val="80000"/>
                        </a:lnSpc>
                        <a:spcBef>
                          <a:spcPts val="500"/>
                        </a:spcBef>
                        <a:buClr>
                          <a:srgbClr val="9999CC"/>
                        </a:buClr>
                        <a:buSzPct val="80000"/>
                        <a:buFont typeface="Wingdings" charset="2"/>
                        <a:buChar char=""/>
                        <a:tabLst>
                          <a:tab pos="336550" algn="l"/>
                          <a:tab pos="784225" algn="l"/>
                          <a:tab pos="1233488" algn="l"/>
                          <a:tab pos="1682750" algn="l"/>
                          <a:tab pos="2132013" algn="l"/>
                          <a:tab pos="2581275" algn="l"/>
                          <a:tab pos="3030538" algn="l"/>
                          <a:tab pos="3479800" algn="l"/>
                          <a:tab pos="3929063" algn="l"/>
                          <a:tab pos="4378325" algn="l"/>
                          <a:tab pos="4827588" algn="l"/>
                          <a:tab pos="5276850" algn="l"/>
                          <a:tab pos="5726113" algn="l"/>
                          <a:tab pos="6175375" algn="l"/>
                          <a:tab pos="6624638" algn="l"/>
                          <a:tab pos="7073900" algn="l"/>
                          <a:tab pos="7523163" algn="l"/>
                          <a:tab pos="7972425" algn="l"/>
                          <a:tab pos="8421688" algn="l"/>
                          <a:tab pos="8870950" algn="l"/>
                          <a:tab pos="9320213" algn="l"/>
                        </a:tabLst>
                      </a:pPr>
                      <a:r>
                        <a:rPr lang="fr-FR" sz="2000" dirty="0" smtClean="0">
                          <a:solidFill>
                            <a:srgbClr val="000000"/>
                          </a:solidFill>
                          <a:ea typeface="Lucida Sans Unicode" charset="0"/>
                          <a:cs typeface="Lucida Sans Unicode" charset="0"/>
                        </a:rPr>
                        <a:t>Tendance à restituer le savoir en reconstituant sa dynamique, en s’en racontant le déroulement.</a:t>
                      </a:r>
                    </a:p>
                    <a:p>
                      <a:pPr marL="736600" lvl="1" indent="-279400">
                        <a:lnSpc>
                          <a:spcPct val="80000"/>
                        </a:lnSpc>
                        <a:spcBef>
                          <a:spcPts val="500"/>
                        </a:spcBef>
                        <a:buClr>
                          <a:srgbClr val="9999CC"/>
                        </a:buClr>
                        <a:buSzPct val="80000"/>
                        <a:buFont typeface="Wingdings" charset="2"/>
                        <a:buChar char=""/>
                        <a:tabLst>
                          <a:tab pos="336550" algn="l"/>
                          <a:tab pos="784225" algn="l"/>
                          <a:tab pos="1233488" algn="l"/>
                          <a:tab pos="1682750" algn="l"/>
                          <a:tab pos="2132013" algn="l"/>
                          <a:tab pos="2581275" algn="l"/>
                          <a:tab pos="3030538" algn="l"/>
                          <a:tab pos="3479800" algn="l"/>
                          <a:tab pos="3929063" algn="l"/>
                          <a:tab pos="4378325" algn="l"/>
                          <a:tab pos="4827588" algn="l"/>
                          <a:tab pos="5276850" algn="l"/>
                          <a:tab pos="5726113" algn="l"/>
                          <a:tab pos="6175375" algn="l"/>
                          <a:tab pos="6624638" algn="l"/>
                          <a:tab pos="7073900" algn="l"/>
                          <a:tab pos="7523163" algn="l"/>
                          <a:tab pos="7972425" algn="l"/>
                          <a:tab pos="8421688" algn="l"/>
                          <a:tab pos="8870950" algn="l"/>
                          <a:tab pos="9320213" algn="l"/>
                        </a:tabLst>
                      </a:pPr>
                      <a:endParaRPr lang="fr-FR" sz="2000" dirty="0" smtClean="0">
                        <a:solidFill>
                          <a:srgbClr val="000000"/>
                        </a:solidFill>
                        <a:ea typeface="Lucida Sans Unicode" charset="0"/>
                        <a:cs typeface="Lucida Sans Unicode" charset="0"/>
                      </a:endParaRPr>
                    </a:p>
                    <a:p>
                      <a:pPr marL="736600" lvl="1" indent="-279400">
                        <a:lnSpc>
                          <a:spcPct val="80000"/>
                        </a:lnSpc>
                        <a:spcBef>
                          <a:spcPts val="500"/>
                        </a:spcBef>
                        <a:buClr>
                          <a:srgbClr val="9999CC"/>
                        </a:buClr>
                        <a:buSzPct val="80000"/>
                        <a:buFont typeface="Wingdings" charset="2"/>
                        <a:buChar char=""/>
                        <a:tabLst>
                          <a:tab pos="336550" algn="l"/>
                          <a:tab pos="784225" algn="l"/>
                          <a:tab pos="1233488" algn="l"/>
                          <a:tab pos="1682750" algn="l"/>
                          <a:tab pos="2132013" algn="l"/>
                          <a:tab pos="2581275" algn="l"/>
                          <a:tab pos="3030538" algn="l"/>
                          <a:tab pos="3479800" algn="l"/>
                          <a:tab pos="3929063" algn="l"/>
                          <a:tab pos="4378325" algn="l"/>
                          <a:tab pos="4827588" algn="l"/>
                          <a:tab pos="5276850" algn="l"/>
                          <a:tab pos="5726113" algn="l"/>
                          <a:tab pos="6175375" algn="l"/>
                          <a:tab pos="6624638" algn="l"/>
                          <a:tab pos="7073900" algn="l"/>
                          <a:tab pos="7523163" algn="l"/>
                          <a:tab pos="7972425" algn="l"/>
                          <a:tab pos="8421688" algn="l"/>
                          <a:tab pos="8870950" algn="l"/>
                          <a:tab pos="9320213" algn="l"/>
                        </a:tabLst>
                      </a:pPr>
                      <a:r>
                        <a:rPr lang="fr-FR" sz="2000" dirty="0" smtClean="0">
                          <a:solidFill>
                            <a:srgbClr val="000000"/>
                          </a:solidFill>
                          <a:ea typeface="Lucida Sans Unicode" charset="0"/>
                          <a:cs typeface="Lucida Sans Unicode" charset="0"/>
                        </a:rPr>
                        <a:t>Mémorisation en utilisant la chronologie, les enchaînements entre les éléments.</a:t>
                      </a:r>
                    </a:p>
                    <a:p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36600" lvl="1" indent="-279400">
                        <a:lnSpc>
                          <a:spcPct val="80000"/>
                        </a:lnSpc>
                        <a:spcBef>
                          <a:spcPts val="500"/>
                        </a:spcBef>
                        <a:buClr>
                          <a:srgbClr val="9999CC"/>
                        </a:buClr>
                        <a:buSzPct val="80000"/>
                        <a:buFont typeface="Wingdings" charset="2"/>
                        <a:buChar char=""/>
                        <a:tabLst>
                          <a:tab pos="336550" algn="l"/>
                          <a:tab pos="784225" algn="l"/>
                          <a:tab pos="1233488" algn="l"/>
                          <a:tab pos="1682750" algn="l"/>
                          <a:tab pos="2132013" algn="l"/>
                          <a:tab pos="2581275" algn="l"/>
                          <a:tab pos="3030538" algn="l"/>
                          <a:tab pos="3479800" algn="l"/>
                          <a:tab pos="3929063" algn="l"/>
                          <a:tab pos="4378325" algn="l"/>
                          <a:tab pos="4827588" algn="l"/>
                          <a:tab pos="5276850" algn="l"/>
                          <a:tab pos="5726113" algn="l"/>
                          <a:tab pos="6175375" algn="l"/>
                          <a:tab pos="6624638" algn="l"/>
                          <a:tab pos="7073900" algn="l"/>
                          <a:tab pos="7523163" algn="l"/>
                          <a:tab pos="7972425" algn="l"/>
                          <a:tab pos="8421688" algn="l"/>
                          <a:tab pos="8870950" algn="l"/>
                          <a:tab pos="9320213" algn="l"/>
                        </a:tabLst>
                      </a:pPr>
                      <a:r>
                        <a:rPr lang="fr-FR" sz="2000" dirty="0" smtClean="0">
                          <a:solidFill>
                            <a:srgbClr val="000000"/>
                          </a:solidFill>
                          <a:ea typeface="Lucida Sans Unicode" charset="0"/>
                          <a:cs typeface="Lucida Sans Unicode" charset="0"/>
                        </a:rPr>
                        <a:t>Tendance à restituer le savoir en reconstituant des images, en s’en figurant les éléments.</a:t>
                      </a:r>
                    </a:p>
                    <a:p>
                      <a:pPr marL="736600" lvl="1" indent="-279400">
                        <a:lnSpc>
                          <a:spcPct val="80000"/>
                        </a:lnSpc>
                        <a:spcBef>
                          <a:spcPts val="500"/>
                        </a:spcBef>
                        <a:buClr>
                          <a:srgbClr val="9999CC"/>
                        </a:buClr>
                        <a:buSzPct val="80000"/>
                        <a:buFont typeface="Wingdings" charset="2"/>
                        <a:buChar char=""/>
                        <a:tabLst>
                          <a:tab pos="336550" algn="l"/>
                          <a:tab pos="784225" algn="l"/>
                          <a:tab pos="1233488" algn="l"/>
                          <a:tab pos="1682750" algn="l"/>
                          <a:tab pos="2132013" algn="l"/>
                          <a:tab pos="2581275" algn="l"/>
                          <a:tab pos="3030538" algn="l"/>
                          <a:tab pos="3479800" algn="l"/>
                          <a:tab pos="3929063" algn="l"/>
                          <a:tab pos="4378325" algn="l"/>
                          <a:tab pos="4827588" algn="l"/>
                          <a:tab pos="5276850" algn="l"/>
                          <a:tab pos="5726113" algn="l"/>
                          <a:tab pos="6175375" algn="l"/>
                          <a:tab pos="6624638" algn="l"/>
                          <a:tab pos="7073900" algn="l"/>
                          <a:tab pos="7523163" algn="l"/>
                          <a:tab pos="7972425" algn="l"/>
                          <a:tab pos="8421688" algn="l"/>
                          <a:tab pos="8870950" algn="l"/>
                          <a:tab pos="9320213" algn="l"/>
                        </a:tabLst>
                      </a:pPr>
                      <a:endParaRPr lang="fr-FR" sz="2000" dirty="0" smtClean="0">
                        <a:solidFill>
                          <a:srgbClr val="000000"/>
                        </a:solidFill>
                        <a:ea typeface="Lucida Sans Unicode" charset="0"/>
                        <a:cs typeface="Lucida Sans Unicode" charset="0"/>
                      </a:endParaRPr>
                    </a:p>
                    <a:p>
                      <a:pPr marL="736600" lvl="1" indent="-279400">
                        <a:lnSpc>
                          <a:spcPct val="80000"/>
                        </a:lnSpc>
                        <a:spcBef>
                          <a:spcPts val="500"/>
                        </a:spcBef>
                        <a:buClr>
                          <a:srgbClr val="9999CC"/>
                        </a:buClr>
                        <a:buSzPct val="80000"/>
                        <a:buFont typeface="Wingdings" charset="2"/>
                        <a:buChar char=""/>
                        <a:tabLst>
                          <a:tab pos="336550" algn="l"/>
                          <a:tab pos="784225" algn="l"/>
                          <a:tab pos="1233488" algn="l"/>
                          <a:tab pos="1682750" algn="l"/>
                          <a:tab pos="2132013" algn="l"/>
                          <a:tab pos="2581275" algn="l"/>
                          <a:tab pos="3030538" algn="l"/>
                          <a:tab pos="3479800" algn="l"/>
                          <a:tab pos="3929063" algn="l"/>
                          <a:tab pos="4378325" algn="l"/>
                          <a:tab pos="4827588" algn="l"/>
                          <a:tab pos="5276850" algn="l"/>
                          <a:tab pos="5726113" algn="l"/>
                          <a:tab pos="6175375" algn="l"/>
                          <a:tab pos="6624638" algn="l"/>
                          <a:tab pos="7073900" algn="l"/>
                          <a:tab pos="7523163" algn="l"/>
                          <a:tab pos="7972425" algn="l"/>
                          <a:tab pos="8421688" algn="l"/>
                          <a:tab pos="8870950" algn="l"/>
                          <a:tab pos="9320213" algn="l"/>
                        </a:tabLst>
                      </a:pPr>
                      <a:r>
                        <a:rPr lang="fr-FR" sz="2000" dirty="0" smtClean="0">
                          <a:solidFill>
                            <a:srgbClr val="000000"/>
                          </a:solidFill>
                          <a:ea typeface="Lucida Sans Unicode" charset="0"/>
                          <a:cs typeface="Lucida Sans Unicode" charset="0"/>
                        </a:rPr>
                        <a:t>Mémorisation en utilisant les relations spatiales entre des éléments visuels.</a:t>
                      </a:r>
                    </a:p>
                    <a:p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F4AD5-FCF6-44D8-B667-356D1761C6DD}" type="slidenum">
              <a:rPr lang="fr-FR" smtClean="0"/>
              <a:pPr/>
              <a:t>5</a:t>
            </a:fld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1771577" y="6162204"/>
            <a:ext cx="6401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i="1" dirty="0" smtClean="0">
                <a:solidFill>
                  <a:schemeClr val="accent2">
                    <a:lumMod val="50000"/>
                  </a:schemeClr>
                </a:solidFill>
              </a:rPr>
              <a:t>Chercher un élève de sa classe qui correspond à cette description</a:t>
            </a:r>
            <a:endParaRPr lang="fr-FR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71006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Réflexif / Impulsif</a:t>
            </a:r>
            <a:endParaRPr lang="fr-FR" dirty="0"/>
          </a:p>
        </p:txBody>
      </p:sp>
      <p:graphicFrame>
        <p:nvGraphicFramePr>
          <p:cNvPr id="6" name="Espace réservé du contenu 3"/>
          <p:cNvGraphicFramePr>
            <a:graphicFrameLocks/>
          </p:cNvGraphicFramePr>
          <p:nvPr/>
        </p:nvGraphicFramePr>
        <p:xfrm>
          <a:off x="457200" y="1600200"/>
          <a:ext cx="8229600" cy="43674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685792">
                <a:tc>
                  <a:txBody>
                    <a:bodyPr/>
                    <a:lstStyle/>
                    <a:p>
                      <a:pPr algn="ctr"/>
                      <a:r>
                        <a:rPr lang="fr-FR" sz="3200" b="0" dirty="0" smtClean="0">
                          <a:solidFill>
                            <a:schemeClr val="tx1"/>
                          </a:solidFill>
                        </a:rPr>
                        <a:t>Réflexif</a:t>
                      </a:r>
                      <a:endParaRPr lang="fr-FR" sz="3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200" b="0" dirty="0" smtClean="0">
                          <a:solidFill>
                            <a:schemeClr val="tx1"/>
                          </a:solidFill>
                        </a:rPr>
                        <a:t>Impulsif</a:t>
                      </a:r>
                      <a:endParaRPr lang="fr-FR" sz="3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681678">
                <a:tc>
                  <a:txBody>
                    <a:bodyPr/>
                    <a:lstStyle/>
                    <a:p>
                      <a:pPr marL="736600" lvl="1" indent="-279400">
                        <a:lnSpc>
                          <a:spcPct val="80000"/>
                        </a:lnSpc>
                        <a:spcBef>
                          <a:spcPts val="500"/>
                        </a:spcBef>
                        <a:buClr>
                          <a:srgbClr val="9999CC"/>
                        </a:buClr>
                        <a:buSzPct val="80000"/>
                        <a:buFont typeface="Wingdings" charset="2"/>
                        <a:buChar char=""/>
                        <a:tabLst>
                          <a:tab pos="336550" algn="l"/>
                          <a:tab pos="784225" algn="l"/>
                          <a:tab pos="1233488" algn="l"/>
                          <a:tab pos="1682750" algn="l"/>
                          <a:tab pos="2132013" algn="l"/>
                          <a:tab pos="2581275" algn="l"/>
                          <a:tab pos="3030538" algn="l"/>
                          <a:tab pos="3479800" algn="l"/>
                          <a:tab pos="3929063" algn="l"/>
                          <a:tab pos="4378325" algn="l"/>
                          <a:tab pos="4827588" algn="l"/>
                          <a:tab pos="5276850" algn="l"/>
                          <a:tab pos="5726113" algn="l"/>
                          <a:tab pos="6175375" algn="l"/>
                          <a:tab pos="6624638" algn="l"/>
                          <a:tab pos="7073900" algn="l"/>
                          <a:tab pos="7523163" algn="l"/>
                          <a:tab pos="7972425" algn="l"/>
                          <a:tab pos="8421688" algn="l"/>
                          <a:tab pos="8870950" algn="l"/>
                          <a:tab pos="9320213" algn="l"/>
                        </a:tabLst>
                      </a:pPr>
                      <a:r>
                        <a:rPr lang="fr-FR" sz="2000" dirty="0" smtClean="0">
                          <a:solidFill>
                            <a:srgbClr val="000000"/>
                          </a:solidFill>
                          <a:ea typeface="Lucida Sans Unicode" charset="0"/>
                          <a:cs typeface="Lucida Sans Unicode" charset="0"/>
                        </a:rPr>
                        <a:t>Tendance à différer la réponse pour s’assurer au mieux d’une solution exacte.</a:t>
                      </a:r>
                    </a:p>
                    <a:p>
                      <a:pPr marL="736600" lvl="1" indent="-279400">
                        <a:lnSpc>
                          <a:spcPct val="80000"/>
                        </a:lnSpc>
                        <a:spcBef>
                          <a:spcPts val="500"/>
                        </a:spcBef>
                        <a:buClr>
                          <a:srgbClr val="9999CC"/>
                        </a:buClr>
                        <a:buSzPct val="80000"/>
                        <a:buFont typeface="Wingdings" charset="2"/>
                        <a:buChar char=""/>
                        <a:tabLst>
                          <a:tab pos="336550" algn="l"/>
                          <a:tab pos="784225" algn="l"/>
                          <a:tab pos="1233488" algn="l"/>
                          <a:tab pos="1682750" algn="l"/>
                          <a:tab pos="2132013" algn="l"/>
                          <a:tab pos="2581275" algn="l"/>
                          <a:tab pos="3030538" algn="l"/>
                          <a:tab pos="3479800" algn="l"/>
                          <a:tab pos="3929063" algn="l"/>
                          <a:tab pos="4378325" algn="l"/>
                          <a:tab pos="4827588" algn="l"/>
                          <a:tab pos="5276850" algn="l"/>
                          <a:tab pos="5726113" algn="l"/>
                          <a:tab pos="6175375" algn="l"/>
                          <a:tab pos="6624638" algn="l"/>
                          <a:tab pos="7073900" algn="l"/>
                          <a:tab pos="7523163" algn="l"/>
                          <a:tab pos="7972425" algn="l"/>
                          <a:tab pos="8421688" algn="l"/>
                          <a:tab pos="8870950" algn="l"/>
                          <a:tab pos="9320213" algn="l"/>
                        </a:tabLst>
                      </a:pPr>
                      <a:endParaRPr lang="fr-FR" sz="2000" dirty="0" smtClean="0">
                        <a:solidFill>
                          <a:srgbClr val="000000"/>
                        </a:solidFill>
                        <a:ea typeface="Lucida Sans Unicode" charset="0"/>
                        <a:cs typeface="Lucida Sans Unicode" charset="0"/>
                      </a:endParaRPr>
                    </a:p>
                    <a:p>
                      <a:pPr marL="736600" lvl="1" indent="-279400">
                        <a:lnSpc>
                          <a:spcPct val="80000"/>
                        </a:lnSpc>
                        <a:spcBef>
                          <a:spcPts val="500"/>
                        </a:spcBef>
                        <a:buClr>
                          <a:srgbClr val="9999CC"/>
                        </a:buClr>
                        <a:buSzPct val="80000"/>
                        <a:buFont typeface="Wingdings" charset="2"/>
                        <a:buChar char=""/>
                        <a:tabLst>
                          <a:tab pos="336550" algn="l"/>
                          <a:tab pos="784225" algn="l"/>
                          <a:tab pos="1233488" algn="l"/>
                          <a:tab pos="1682750" algn="l"/>
                          <a:tab pos="2132013" algn="l"/>
                          <a:tab pos="2581275" algn="l"/>
                          <a:tab pos="3030538" algn="l"/>
                          <a:tab pos="3479800" algn="l"/>
                          <a:tab pos="3929063" algn="l"/>
                          <a:tab pos="4378325" algn="l"/>
                          <a:tab pos="4827588" algn="l"/>
                          <a:tab pos="5276850" algn="l"/>
                          <a:tab pos="5726113" algn="l"/>
                          <a:tab pos="6175375" algn="l"/>
                          <a:tab pos="6624638" algn="l"/>
                          <a:tab pos="7073900" algn="l"/>
                          <a:tab pos="7523163" algn="l"/>
                          <a:tab pos="7972425" algn="l"/>
                          <a:tab pos="8421688" algn="l"/>
                          <a:tab pos="8870950" algn="l"/>
                          <a:tab pos="9320213" algn="l"/>
                        </a:tabLst>
                      </a:pPr>
                      <a:r>
                        <a:rPr lang="fr-FR" sz="2000" dirty="0" smtClean="0">
                          <a:solidFill>
                            <a:srgbClr val="000000"/>
                          </a:solidFill>
                          <a:ea typeface="Lucida Sans Unicode" charset="0"/>
                          <a:cs typeface="Lucida Sans Unicode" charset="0"/>
                        </a:rPr>
                        <a:t>Indécision préférée au risque d’erreur.</a:t>
                      </a:r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36600" lvl="1" indent="-279400">
                        <a:lnSpc>
                          <a:spcPct val="80000"/>
                        </a:lnSpc>
                        <a:spcBef>
                          <a:spcPts val="500"/>
                        </a:spcBef>
                        <a:buClr>
                          <a:srgbClr val="9999CC"/>
                        </a:buClr>
                        <a:buSzPct val="80000"/>
                        <a:buFont typeface="Wingdings" charset="2"/>
                        <a:buChar char=""/>
                        <a:tabLst>
                          <a:tab pos="336550" algn="l"/>
                          <a:tab pos="784225" algn="l"/>
                          <a:tab pos="1233488" algn="l"/>
                          <a:tab pos="1682750" algn="l"/>
                          <a:tab pos="2132013" algn="l"/>
                          <a:tab pos="2581275" algn="l"/>
                          <a:tab pos="3030538" algn="l"/>
                          <a:tab pos="3479800" algn="l"/>
                          <a:tab pos="3929063" algn="l"/>
                          <a:tab pos="4378325" algn="l"/>
                          <a:tab pos="4827588" algn="l"/>
                          <a:tab pos="5276850" algn="l"/>
                          <a:tab pos="5726113" algn="l"/>
                          <a:tab pos="6175375" algn="l"/>
                          <a:tab pos="6624638" algn="l"/>
                          <a:tab pos="7073900" algn="l"/>
                          <a:tab pos="7523163" algn="l"/>
                          <a:tab pos="7972425" algn="l"/>
                          <a:tab pos="8421688" algn="l"/>
                          <a:tab pos="8870950" algn="l"/>
                          <a:tab pos="9320213" algn="l"/>
                        </a:tabLst>
                      </a:pPr>
                      <a:r>
                        <a:rPr lang="fr-FR" sz="2000" dirty="0" smtClean="0">
                          <a:solidFill>
                            <a:srgbClr val="000000"/>
                          </a:solidFill>
                          <a:ea typeface="Lucida Sans Unicode" charset="0"/>
                          <a:cs typeface="Lucida Sans Unicode" charset="0"/>
                        </a:rPr>
                        <a:t>Tendance à répondre rapidement, quitte à commettre des erreurs.</a:t>
                      </a:r>
                    </a:p>
                    <a:p>
                      <a:pPr marL="736600" lvl="1" indent="-279400">
                        <a:lnSpc>
                          <a:spcPct val="80000"/>
                        </a:lnSpc>
                        <a:spcBef>
                          <a:spcPts val="500"/>
                        </a:spcBef>
                        <a:buClr>
                          <a:srgbClr val="9999CC"/>
                        </a:buClr>
                        <a:buSzPct val="80000"/>
                        <a:buFont typeface="Wingdings" charset="2"/>
                        <a:buChar char=""/>
                        <a:tabLst>
                          <a:tab pos="336550" algn="l"/>
                          <a:tab pos="784225" algn="l"/>
                          <a:tab pos="1233488" algn="l"/>
                          <a:tab pos="1682750" algn="l"/>
                          <a:tab pos="2132013" algn="l"/>
                          <a:tab pos="2581275" algn="l"/>
                          <a:tab pos="3030538" algn="l"/>
                          <a:tab pos="3479800" algn="l"/>
                          <a:tab pos="3929063" algn="l"/>
                          <a:tab pos="4378325" algn="l"/>
                          <a:tab pos="4827588" algn="l"/>
                          <a:tab pos="5276850" algn="l"/>
                          <a:tab pos="5726113" algn="l"/>
                          <a:tab pos="6175375" algn="l"/>
                          <a:tab pos="6624638" algn="l"/>
                          <a:tab pos="7073900" algn="l"/>
                          <a:tab pos="7523163" algn="l"/>
                          <a:tab pos="7972425" algn="l"/>
                          <a:tab pos="8421688" algn="l"/>
                          <a:tab pos="8870950" algn="l"/>
                          <a:tab pos="9320213" algn="l"/>
                        </a:tabLst>
                      </a:pPr>
                      <a:endParaRPr lang="fr-FR" sz="2000" dirty="0" smtClean="0">
                        <a:solidFill>
                          <a:srgbClr val="000000"/>
                        </a:solidFill>
                        <a:ea typeface="Lucida Sans Unicode" charset="0"/>
                        <a:cs typeface="Lucida Sans Unicode" charset="0"/>
                      </a:endParaRPr>
                    </a:p>
                    <a:p>
                      <a:pPr marL="736600" lvl="1" indent="-279400">
                        <a:lnSpc>
                          <a:spcPct val="80000"/>
                        </a:lnSpc>
                        <a:spcBef>
                          <a:spcPts val="500"/>
                        </a:spcBef>
                        <a:buClr>
                          <a:srgbClr val="9999CC"/>
                        </a:buClr>
                        <a:buSzPct val="80000"/>
                        <a:buFont typeface="Wingdings" charset="2"/>
                        <a:buChar char=""/>
                        <a:tabLst>
                          <a:tab pos="336550" algn="l"/>
                          <a:tab pos="784225" algn="l"/>
                          <a:tab pos="1233488" algn="l"/>
                          <a:tab pos="1682750" algn="l"/>
                          <a:tab pos="2132013" algn="l"/>
                          <a:tab pos="2581275" algn="l"/>
                          <a:tab pos="3030538" algn="l"/>
                          <a:tab pos="3479800" algn="l"/>
                          <a:tab pos="3929063" algn="l"/>
                          <a:tab pos="4378325" algn="l"/>
                          <a:tab pos="4827588" algn="l"/>
                          <a:tab pos="5276850" algn="l"/>
                          <a:tab pos="5726113" algn="l"/>
                          <a:tab pos="6175375" algn="l"/>
                          <a:tab pos="6624638" algn="l"/>
                          <a:tab pos="7073900" algn="l"/>
                          <a:tab pos="7523163" algn="l"/>
                          <a:tab pos="7972425" algn="l"/>
                          <a:tab pos="8421688" algn="l"/>
                          <a:tab pos="8870950" algn="l"/>
                          <a:tab pos="9320213" algn="l"/>
                        </a:tabLst>
                      </a:pPr>
                      <a:r>
                        <a:rPr lang="fr-FR" sz="2000" dirty="0" smtClean="0">
                          <a:solidFill>
                            <a:srgbClr val="000000"/>
                          </a:solidFill>
                          <a:ea typeface="Lucida Sans Unicode" charset="0"/>
                          <a:cs typeface="Lucida Sans Unicode" charset="0"/>
                        </a:rPr>
                        <a:t>Intolérance à l’incertitude.</a:t>
                      </a:r>
                    </a:p>
                    <a:p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F4AD5-FCF6-44D8-B667-356D1761C6DD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515723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Centration / Balayage</a:t>
            </a:r>
            <a:endParaRPr lang="fr-FR" dirty="0"/>
          </a:p>
        </p:txBody>
      </p:sp>
      <p:graphicFrame>
        <p:nvGraphicFramePr>
          <p:cNvPr id="6" name="Espace réservé du contenu 3"/>
          <p:cNvGraphicFramePr>
            <a:graphicFrameLocks/>
          </p:cNvGraphicFramePr>
          <p:nvPr/>
        </p:nvGraphicFramePr>
        <p:xfrm>
          <a:off x="457200" y="1600200"/>
          <a:ext cx="8229600" cy="43674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685792">
                <a:tc>
                  <a:txBody>
                    <a:bodyPr/>
                    <a:lstStyle/>
                    <a:p>
                      <a:pPr algn="ctr"/>
                      <a:r>
                        <a:rPr lang="fr-FR" sz="3200" b="0" dirty="0" smtClean="0">
                          <a:solidFill>
                            <a:schemeClr val="tx1"/>
                          </a:solidFill>
                        </a:rPr>
                        <a:t>Centration</a:t>
                      </a:r>
                      <a:endParaRPr lang="fr-FR" sz="3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200" b="0" dirty="0" smtClean="0">
                          <a:solidFill>
                            <a:schemeClr val="tx1"/>
                          </a:solidFill>
                        </a:rPr>
                        <a:t>Balayage</a:t>
                      </a:r>
                      <a:endParaRPr lang="fr-FR" sz="3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681678">
                <a:tc>
                  <a:txBody>
                    <a:bodyPr/>
                    <a:lstStyle/>
                    <a:p>
                      <a:pPr marL="736600" lvl="1" indent="-279400">
                        <a:lnSpc>
                          <a:spcPct val="80000"/>
                        </a:lnSpc>
                        <a:spcBef>
                          <a:spcPts val="500"/>
                        </a:spcBef>
                        <a:buClr>
                          <a:srgbClr val="9999CC"/>
                        </a:buClr>
                        <a:buSzPct val="80000"/>
                        <a:buFont typeface="Wingdings" charset="2"/>
                        <a:buChar char=""/>
                        <a:tabLst>
                          <a:tab pos="336550" algn="l"/>
                          <a:tab pos="784225" algn="l"/>
                          <a:tab pos="1233488" algn="l"/>
                          <a:tab pos="1682750" algn="l"/>
                          <a:tab pos="2132013" algn="l"/>
                          <a:tab pos="2581275" algn="l"/>
                          <a:tab pos="3030538" algn="l"/>
                          <a:tab pos="3479800" algn="l"/>
                          <a:tab pos="3929063" algn="l"/>
                          <a:tab pos="4378325" algn="l"/>
                          <a:tab pos="4827588" algn="l"/>
                          <a:tab pos="5276850" algn="l"/>
                          <a:tab pos="5726113" algn="l"/>
                          <a:tab pos="6175375" algn="l"/>
                          <a:tab pos="6624638" algn="l"/>
                          <a:tab pos="7073900" algn="l"/>
                          <a:tab pos="7523163" algn="l"/>
                          <a:tab pos="7972425" algn="l"/>
                          <a:tab pos="8421688" algn="l"/>
                          <a:tab pos="8870950" algn="l"/>
                          <a:tab pos="9320213" algn="l"/>
                        </a:tabLst>
                      </a:pPr>
                      <a:r>
                        <a:rPr lang="fr-FR" sz="2000" dirty="0" smtClean="0">
                          <a:solidFill>
                            <a:srgbClr val="000000"/>
                          </a:solidFill>
                          <a:ea typeface="Lucida Sans Unicode" charset="0"/>
                          <a:cs typeface="Lucida Sans Unicode" charset="0"/>
                        </a:rPr>
                        <a:t>Tendance à se centrer sur une seule chose à la fois et à clarifier complètement un point avant de passer au suivant.</a:t>
                      </a:r>
                    </a:p>
                    <a:p>
                      <a:pPr marL="736600" lvl="1" indent="-279400">
                        <a:lnSpc>
                          <a:spcPct val="80000"/>
                        </a:lnSpc>
                        <a:spcBef>
                          <a:spcPts val="500"/>
                        </a:spcBef>
                        <a:buClr>
                          <a:srgbClr val="9999CC"/>
                        </a:buClr>
                        <a:buSzPct val="80000"/>
                        <a:buFont typeface="Wingdings" charset="2"/>
                        <a:buChar char=""/>
                        <a:tabLst>
                          <a:tab pos="336550" algn="l"/>
                          <a:tab pos="784225" algn="l"/>
                          <a:tab pos="1233488" algn="l"/>
                          <a:tab pos="1682750" algn="l"/>
                          <a:tab pos="2132013" algn="l"/>
                          <a:tab pos="2581275" algn="l"/>
                          <a:tab pos="3030538" algn="l"/>
                          <a:tab pos="3479800" algn="l"/>
                          <a:tab pos="3929063" algn="l"/>
                          <a:tab pos="4378325" algn="l"/>
                          <a:tab pos="4827588" algn="l"/>
                          <a:tab pos="5276850" algn="l"/>
                          <a:tab pos="5726113" algn="l"/>
                          <a:tab pos="6175375" algn="l"/>
                          <a:tab pos="6624638" algn="l"/>
                          <a:tab pos="7073900" algn="l"/>
                          <a:tab pos="7523163" algn="l"/>
                          <a:tab pos="7972425" algn="l"/>
                          <a:tab pos="8421688" algn="l"/>
                          <a:tab pos="8870950" algn="l"/>
                          <a:tab pos="9320213" algn="l"/>
                        </a:tabLst>
                      </a:pPr>
                      <a:endParaRPr lang="fr-FR" sz="2000" dirty="0" smtClean="0">
                        <a:solidFill>
                          <a:srgbClr val="000000"/>
                        </a:solidFill>
                        <a:ea typeface="Lucida Sans Unicode" charset="0"/>
                        <a:cs typeface="Lucida Sans Unicode" charset="0"/>
                      </a:endParaRPr>
                    </a:p>
                    <a:p>
                      <a:pPr marL="736600" lvl="1" indent="-279400">
                        <a:lnSpc>
                          <a:spcPct val="80000"/>
                        </a:lnSpc>
                        <a:spcBef>
                          <a:spcPts val="500"/>
                        </a:spcBef>
                        <a:buClr>
                          <a:srgbClr val="9999CC"/>
                        </a:buClr>
                        <a:buSzPct val="80000"/>
                        <a:buFont typeface="Wingdings" charset="2"/>
                        <a:buChar char=""/>
                        <a:tabLst>
                          <a:tab pos="336550" algn="l"/>
                          <a:tab pos="784225" algn="l"/>
                          <a:tab pos="1233488" algn="l"/>
                          <a:tab pos="1682750" algn="l"/>
                          <a:tab pos="2132013" algn="l"/>
                          <a:tab pos="2581275" algn="l"/>
                          <a:tab pos="3030538" algn="l"/>
                          <a:tab pos="3479800" algn="l"/>
                          <a:tab pos="3929063" algn="l"/>
                          <a:tab pos="4378325" algn="l"/>
                          <a:tab pos="4827588" algn="l"/>
                          <a:tab pos="5276850" algn="l"/>
                          <a:tab pos="5726113" algn="l"/>
                          <a:tab pos="6175375" algn="l"/>
                          <a:tab pos="6624638" algn="l"/>
                          <a:tab pos="7073900" algn="l"/>
                          <a:tab pos="7523163" algn="l"/>
                          <a:tab pos="7972425" algn="l"/>
                          <a:tab pos="8421688" algn="l"/>
                          <a:tab pos="8870950" algn="l"/>
                          <a:tab pos="9320213" algn="l"/>
                        </a:tabLst>
                      </a:pPr>
                      <a:r>
                        <a:rPr lang="fr-FR" sz="2000" dirty="0" smtClean="0">
                          <a:solidFill>
                            <a:srgbClr val="000000"/>
                          </a:solidFill>
                          <a:ea typeface="Lucida Sans Unicode" charset="0"/>
                          <a:cs typeface="Lucida Sans Unicode" charset="0"/>
                        </a:rPr>
                        <a:t>Travail à dominante intensive.</a:t>
                      </a:r>
                    </a:p>
                    <a:p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36600" lvl="1" indent="-279400">
                        <a:lnSpc>
                          <a:spcPct val="80000"/>
                        </a:lnSpc>
                        <a:spcBef>
                          <a:spcPts val="500"/>
                        </a:spcBef>
                        <a:buClr>
                          <a:srgbClr val="9999CC"/>
                        </a:buClr>
                        <a:buSzPct val="80000"/>
                        <a:buFont typeface="Wingdings" charset="2"/>
                        <a:buChar char=""/>
                        <a:tabLst>
                          <a:tab pos="336550" algn="l"/>
                          <a:tab pos="784225" algn="l"/>
                          <a:tab pos="1233488" algn="l"/>
                          <a:tab pos="1682750" algn="l"/>
                          <a:tab pos="2132013" algn="l"/>
                          <a:tab pos="2581275" algn="l"/>
                          <a:tab pos="3030538" algn="l"/>
                          <a:tab pos="3479800" algn="l"/>
                          <a:tab pos="3929063" algn="l"/>
                          <a:tab pos="4378325" algn="l"/>
                          <a:tab pos="4827588" algn="l"/>
                          <a:tab pos="5276850" algn="l"/>
                          <a:tab pos="5726113" algn="l"/>
                          <a:tab pos="6175375" algn="l"/>
                          <a:tab pos="6624638" algn="l"/>
                          <a:tab pos="7073900" algn="l"/>
                          <a:tab pos="7523163" algn="l"/>
                          <a:tab pos="7972425" algn="l"/>
                          <a:tab pos="8421688" algn="l"/>
                          <a:tab pos="8870950" algn="l"/>
                          <a:tab pos="9320213" algn="l"/>
                        </a:tabLst>
                      </a:pPr>
                      <a:r>
                        <a:rPr lang="fr-FR" sz="2000" dirty="0" smtClean="0">
                          <a:solidFill>
                            <a:srgbClr val="000000"/>
                          </a:solidFill>
                          <a:ea typeface="Lucida Sans Unicode" charset="0"/>
                          <a:cs typeface="Lucida Sans Unicode" charset="0"/>
                        </a:rPr>
                        <a:t>Tendance à considérer plusieurs choses simultanément, en n’examinant chacune que partiellement, quitte à y revenir ultérieurement.</a:t>
                      </a:r>
                    </a:p>
                    <a:p>
                      <a:pPr marL="736600" lvl="1" indent="-279400">
                        <a:lnSpc>
                          <a:spcPct val="80000"/>
                        </a:lnSpc>
                        <a:spcBef>
                          <a:spcPts val="500"/>
                        </a:spcBef>
                        <a:buClr>
                          <a:srgbClr val="9999CC"/>
                        </a:buClr>
                        <a:buSzPct val="80000"/>
                        <a:buFont typeface="Wingdings" charset="2"/>
                        <a:buChar char=""/>
                        <a:tabLst>
                          <a:tab pos="336550" algn="l"/>
                          <a:tab pos="784225" algn="l"/>
                          <a:tab pos="1233488" algn="l"/>
                          <a:tab pos="1682750" algn="l"/>
                          <a:tab pos="2132013" algn="l"/>
                          <a:tab pos="2581275" algn="l"/>
                          <a:tab pos="3030538" algn="l"/>
                          <a:tab pos="3479800" algn="l"/>
                          <a:tab pos="3929063" algn="l"/>
                          <a:tab pos="4378325" algn="l"/>
                          <a:tab pos="4827588" algn="l"/>
                          <a:tab pos="5276850" algn="l"/>
                          <a:tab pos="5726113" algn="l"/>
                          <a:tab pos="6175375" algn="l"/>
                          <a:tab pos="6624638" algn="l"/>
                          <a:tab pos="7073900" algn="l"/>
                          <a:tab pos="7523163" algn="l"/>
                          <a:tab pos="7972425" algn="l"/>
                          <a:tab pos="8421688" algn="l"/>
                          <a:tab pos="8870950" algn="l"/>
                          <a:tab pos="9320213" algn="l"/>
                        </a:tabLst>
                      </a:pPr>
                      <a:endParaRPr lang="fr-FR" sz="2000" dirty="0" smtClean="0">
                        <a:solidFill>
                          <a:srgbClr val="000000"/>
                        </a:solidFill>
                        <a:ea typeface="Lucida Sans Unicode" charset="0"/>
                        <a:cs typeface="Lucida Sans Unicode" charset="0"/>
                      </a:endParaRPr>
                    </a:p>
                    <a:p>
                      <a:pPr marL="736600" lvl="1" indent="-279400">
                        <a:lnSpc>
                          <a:spcPct val="80000"/>
                        </a:lnSpc>
                        <a:spcBef>
                          <a:spcPts val="500"/>
                        </a:spcBef>
                        <a:buClr>
                          <a:srgbClr val="9999CC"/>
                        </a:buClr>
                        <a:buSzPct val="80000"/>
                        <a:buFont typeface="Wingdings" charset="2"/>
                        <a:buChar char=""/>
                        <a:tabLst>
                          <a:tab pos="336550" algn="l"/>
                          <a:tab pos="784225" algn="l"/>
                          <a:tab pos="1233488" algn="l"/>
                          <a:tab pos="1682750" algn="l"/>
                          <a:tab pos="2132013" algn="l"/>
                          <a:tab pos="2581275" algn="l"/>
                          <a:tab pos="3030538" algn="l"/>
                          <a:tab pos="3479800" algn="l"/>
                          <a:tab pos="3929063" algn="l"/>
                          <a:tab pos="4378325" algn="l"/>
                          <a:tab pos="4827588" algn="l"/>
                          <a:tab pos="5276850" algn="l"/>
                          <a:tab pos="5726113" algn="l"/>
                          <a:tab pos="6175375" algn="l"/>
                          <a:tab pos="6624638" algn="l"/>
                          <a:tab pos="7073900" algn="l"/>
                          <a:tab pos="7523163" algn="l"/>
                          <a:tab pos="7972425" algn="l"/>
                          <a:tab pos="8421688" algn="l"/>
                          <a:tab pos="8870950" algn="l"/>
                          <a:tab pos="9320213" algn="l"/>
                        </a:tabLst>
                      </a:pPr>
                      <a:r>
                        <a:rPr lang="fr-FR" sz="2000" dirty="0" smtClean="0">
                          <a:solidFill>
                            <a:srgbClr val="000000"/>
                          </a:solidFill>
                          <a:ea typeface="Lucida Sans Unicode" charset="0"/>
                          <a:cs typeface="Lucida Sans Unicode" charset="0"/>
                        </a:rPr>
                        <a:t>Travail à dominante extensive.</a:t>
                      </a:r>
                    </a:p>
                    <a:p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F4AD5-FCF6-44D8-B667-356D1761C6DD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812572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Accentuation / Egalisation</a:t>
            </a:r>
            <a:endParaRPr lang="fr-FR" dirty="0"/>
          </a:p>
        </p:txBody>
      </p:sp>
      <p:graphicFrame>
        <p:nvGraphicFramePr>
          <p:cNvPr id="6" name="Espace réservé du contenu 3"/>
          <p:cNvGraphicFramePr>
            <a:graphicFrameLocks/>
          </p:cNvGraphicFramePr>
          <p:nvPr/>
        </p:nvGraphicFramePr>
        <p:xfrm>
          <a:off x="457200" y="1600200"/>
          <a:ext cx="8229600" cy="43674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685792">
                <a:tc>
                  <a:txBody>
                    <a:bodyPr/>
                    <a:lstStyle/>
                    <a:p>
                      <a:pPr algn="ctr"/>
                      <a:r>
                        <a:rPr lang="fr-FR" sz="3200" b="0" dirty="0" smtClean="0">
                          <a:solidFill>
                            <a:schemeClr val="tx1"/>
                          </a:solidFill>
                        </a:rPr>
                        <a:t>Accentuation</a:t>
                      </a:r>
                      <a:endParaRPr lang="fr-FR" sz="3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200" b="0" dirty="0" smtClean="0">
                          <a:solidFill>
                            <a:schemeClr val="tx1"/>
                          </a:solidFill>
                        </a:rPr>
                        <a:t>Egalisation</a:t>
                      </a:r>
                      <a:endParaRPr lang="fr-FR" sz="3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681678">
                <a:tc>
                  <a:txBody>
                    <a:bodyPr/>
                    <a:lstStyle/>
                    <a:p>
                      <a:pPr marL="736600" lvl="1" indent="-279400">
                        <a:lnSpc>
                          <a:spcPct val="80000"/>
                        </a:lnSpc>
                        <a:spcBef>
                          <a:spcPts val="500"/>
                        </a:spcBef>
                        <a:buClr>
                          <a:srgbClr val="9999CC"/>
                        </a:buClr>
                        <a:buSzPct val="80000"/>
                        <a:buFont typeface="Wingdings" charset="2"/>
                        <a:buChar char=""/>
                        <a:tabLst>
                          <a:tab pos="336550" algn="l"/>
                          <a:tab pos="784225" algn="l"/>
                          <a:tab pos="1233488" algn="l"/>
                          <a:tab pos="1682750" algn="l"/>
                          <a:tab pos="2132013" algn="l"/>
                          <a:tab pos="2581275" algn="l"/>
                          <a:tab pos="3030538" algn="l"/>
                          <a:tab pos="3479800" algn="l"/>
                          <a:tab pos="3929063" algn="l"/>
                          <a:tab pos="4378325" algn="l"/>
                          <a:tab pos="4827588" algn="l"/>
                          <a:tab pos="5276850" algn="l"/>
                          <a:tab pos="5726113" algn="l"/>
                          <a:tab pos="6175375" algn="l"/>
                          <a:tab pos="6624638" algn="l"/>
                          <a:tab pos="7073900" algn="l"/>
                          <a:tab pos="7523163" algn="l"/>
                          <a:tab pos="7972425" algn="l"/>
                          <a:tab pos="8421688" algn="l"/>
                          <a:tab pos="8870950" algn="l"/>
                          <a:tab pos="9320213" algn="l"/>
                        </a:tabLst>
                      </a:pPr>
                      <a:r>
                        <a:rPr lang="fr-FR" sz="2000" dirty="0" smtClean="0">
                          <a:solidFill>
                            <a:srgbClr val="000000"/>
                          </a:solidFill>
                          <a:ea typeface="Lucida Sans Unicode" charset="0"/>
                          <a:cs typeface="Lucida Sans Unicode" charset="0"/>
                        </a:rPr>
                        <a:t>Tendance à rechercher les différences, les oppositions, les contradictions, quitte à en accentuer le caractère.</a:t>
                      </a:r>
                    </a:p>
                    <a:p>
                      <a:pPr marL="736600" lvl="1" indent="-279400">
                        <a:lnSpc>
                          <a:spcPct val="80000"/>
                        </a:lnSpc>
                        <a:spcBef>
                          <a:spcPts val="500"/>
                        </a:spcBef>
                        <a:buClr>
                          <a:srgbClr val="9999CC"/>
                        </a:buClr>
                        <a:buSzPct val="80000"/>
                        <a:buFont typeface="Wingdings" charset="2"/>
                        <a:buChar char=""/>
                        <a:tabLst>
                          <a:tab pos="336550" algn="l"/>
                          <a:tab pos="784225" algn="l"/>
                          <a:tab pos="1233488" algn="l"/>
                          <a:tab pos="1682750" algn="l"/>
                          <a:tab pos="2132013" algn="l"/>
                          <a:tab pos="2581275" algn="l"/>
                          <a:tab pos="3030538" algn="l"/>
                          <a:tab pos="3479800" algn="l"/>
                          <a:tab pos="3929063" algn="l"/>
                          <a:tab pos="4378325" algn="l"/>
                          <a:tab pos="4827588" algn="l"/>
                          <a:tab pos="5276850" algn="l"/>
                          <a:tab pos="5726113" algn="l"/>
                          <a:tab pos="6175375" algn="l"/>
                          <a:tab pos="6624638" algn="l"/>
                          <a:tab pos="7073900" algn="l"/>
                          <a:tab pos="7523163" algn="l"/>
                          <a:tab pos="7972425" algn="l"/>
                          <a:tab pos="8421688" algn="l"/>
                          <a:tab pos="8870950" algn="l"/>
                          <a:tab pos="9320213" algn="l"/>
                        </a:tabLst>
                      </a:pPr>
                      <a:endParaRPr lang="fr-FR" sz="2000" dirty="0" smtClean="0">
                        <a:solidFill>
                          <a:srgbClr val="000000"/>
                        </a:solidFill>
                        <a:ea typeface="Lucida Sans Unicode" charset="0"/>
                        <a:cs typeface="Lucida Sans Unicode" charset="0"/>
                      </a:endParaRPr>
                    </a:p>
                    <a:p>
                      <a:pPr marL="736600" lvl="1" indent="-279400">
                        <a:lnSpc>
                          <a:spcPct val="80000"/>
                        </a:lnSpc>
                        <a:spcBef>
                          <a:spcPts val="500"/>
                        </a:spcBef>
                        <a:buClr>
                          <a:srgbClr val="9999CC"/>
                        </a:buClr>
                        <a:buSzPct val="80000"/>
                        <a:buFont typeface="Wingdings" charset="2"/>
                        <a:buChar char=""/>
                        <a:tabLst>
                          <a:tab pos="336550" algn="l"/>
                          <a:tab pos="784225" algn="l"/>
                          <a:tab pos="1233488" algn="l"/>
                          <a:tab pos="1682750" algn="l"/>
                          <a:tab pos="2132013" algn="l"/>
                          <a:tab pos="2581275" algn="l"/>
                          <a:tab pos="3030538" algn="l"/>
                          <a:tab pos="3479800" algn="l"/>
                          <a:tab pos="3929063" algn="l"/>
                          <a:tab pos="4378325" algn="l"/>
                          <a:tab pos="4827588" algn="l"/>
                          <a:tab pos="5276850" algn="l"/>
                          <a:tab pos="5726113" algn="l"/>
                          <a:tab pos="6175375" algn="l"/>
                          <a:tab pos="6624638" algn="l"/>
                          <a:tab pos="7073900" algn="l"/>
                          <a:tab pos="7523163" algn="l"/>
                          <a:tab pos="7972425" algn="l"/>
                          <a:tab pos="8421688" algn="l"/>
                          <a:tab pos="8870950" algn="l"/>
                          <a:tab pos="9320213" algn="l"/>
                        </a:tabLst>
                      </a:pPr>
                      <a:r>
                        <a:rPr lang="fr-FR" sz="2000" dirty="0" smtClean="0">
                          <a:solidFill>
                            <a:srgbClr val="000000"/>
                          </a:solidFill>
                          <a:ea typeface="Lucida Sans Unicode" charset="0"/>
                          <a:cs typeface="Lucida Sans Unicode" charset="0"/>
                        </a:rPr>
                        <a:t>Insistance sur l’écart avec le déjà connu.</a:t>
                      </a:r>
                    </a:p>
                    <a:p>
                      <a:pPr marL="736600" lvl="1" indent="-279400">
                        <a:lnSpc>
                          <a:spcPct val="80000"/>
                        </a:lnSpc>
                        <a:spcBef>
                          <a:spcPts val="500"/>
                        </a:spcBef>
                        <a:buClr>
                          <a:srgbClr val="9999CC"/>
                        </a:buClr>
                        <a:buSzPct val="80000"/>
                        <a:buFont typeface="Wingdings" charset="2"/>
                        <a:buChar char=""/>
                        <a:tabLst>
                          <a:tab pos="336550" algn="l"/>
                          <a:tab pos="784225" algn="l"/>
                          <a:tab pos="1233488" algn="l"/>
                          <a:tab pos="1682750" algn="l"/>
                          <a:tab pos="2132013" algn="l"/>
                          <a:tab pos="2581275" algn="l"/>
                          <a:tab pos="3030538" algn="l"/>
                          <a:tab pos="3479800" algn="l"/>
                          <a:tab pos="3929063" algn="l"/>
                          <a:tab pos="4378325" algn="l"/>
                          <a:tab pos="4827588" algn="l"/>
                          <a:tab pos="5276850" algn="l"/>
                          <a:tab pos="5726113" algn="l"/>
                          <a:tab pos="6175375" algn="l"/>
                          <a:tab pos="6624638" algn="l"/>
                          <a:tab pos="7073900" algn="l"/>
                          <a:tab pos="7523163" algn="l"/>
                          <a:tab pos="7972425" algn="l"/>
                          <a:tab pos="8421688" algn="l"/>
                          <a:tab pos="8870950" algn="l"/>
                          <a:tab pos="9320213" algn="l"/>
                        </a:tabLst>
                      </a:pPr>
                      <a:endParaRPr lang="fr-FR" sz="2000" dirty="0" smtClean="0">
                        <a:solidFill>
                          <a:srgbClr val="000000"/>
                        </a:solidFill>
                        <a:ea typeface="Lucida Sans Unicode" charset="0"/>
                        <a:cs typeface="Lucida Sans Unicode" charset="0"/>
                      </a:endParaRPr>
                    </a:p>
                    <a:p>
                      <a:pPr marL="736600" lvl="1" indent="-279400">
                        <a:lnSpc>
                          <a:spcPct val="80000"/>
                        </a:lnSpc>
                        <a:spcBef>
                          <a:spcPts val="500"/>
                        </a:spcBef>
                        <a:buClr>
                          <a:srgbClr val="9999CC"/>
                        </a:buClr>
                        <a:buSzPct val="80000"/>
                        <a:buFont typeface="Wingdings" charset="2"/>
                        <a:buChar char=""/>
                        <a:tabLst>
                          <a:tab pos="336550" algn="l"/>
                          <a:tab pos="784225" algn="l"/>
                          <a:tab pos="1233488" algn="l"/>
                          <a:tab pos="1682750" algn="l"/>
                          <a:tab pos="2132013" algn="l"/>
                          <a:tab pos="2581275" algn="l"/>
                          <a:tab pos="3030538" algn="l"/>
                          <a:tab pos="3479800" algn="l"/>
                          <a:tab pos="3929063" algn="l"/>
                          <a:tab pos="4378325" algn="l"/>
                          <a:tab pos="4827588" algn="l"/>
                          <a:tab pos="5276850" algn="l"/>
                          <a:tab pos="5726113" algn="l"/>
                          <a:tab pos="6175375" algn="l"/>
                          <a:tab pos="6624638" algn="l"/>
                          <a:tab pos="7073900" algn="l"/>
                          <a:tab pos="7523163" algn="l"/>
                          <a:tab pos="7972425" algn="l"/>
                          <a:tab pos="8421688" algn="l"/>
                          <a:tab pos="8870950" algn="l"/>
                          <a:tab pos="9320213" algn="l"/>
                        </a:tabLst>
                      </a:pPr>
                      <a:r>
                        <a:rPr lang="fr-FR" sz="2000" dirty="0" smtClean="0">
                          <a:solidFill>
                            <a:srgbClr val="000000"/>
                          </a:solidFill>
                          <a:ea typeface="Lucida Sans Unicode" charset="0"/>
                          <a:cs typeface="Lucida Sans Unicode" charset="0"/>
                        </a:rPr>
                        <a:t>Plaisir à la nouveauté.</a:t>
                      </a:r>
                    </a:p>
                    <a:p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36600" lvl="1" indent="-279400">
                        <a:lnSpc>
                          <a:spcPct val="80000"/>
                        </a:lnSpc>
                        <a:spcBef>
                          <a:spcPts val="500"/>
                        </a:spcBef>
                        <a:buClr>
                          <a:srgbClr val="9999CC"/>
                        </a:buClr>
                        <a:buSzPct val="80000"/>
                        <a:buFont typeface="Wingdings" charset="2"/>
                        <a:buChar char=""/>
                        <a:tabLst>
                          <a:tab pos="336550" algn="l"/>
                          <a:tab pos="784225" algn="l"/>
                          <a:tab pos="1233488" algn="l"/>
                          <a:tab pos="1682750" algn="l"/>
                          <a:tab pos="2132013" algn="l"/>
                          <a:tab pos="2581275" algn="l"/>
                          <a:tab pos="3030538" algn="l"/>
                          <a:tab pos="3479800" algn="l"/>
                          <a:tab pos="3929063" algn="l"/>
                          <a:tab pos="4378325" algn="l"/>
                          <a:tab pos="4827588" algn="l"/>
                          <a:tab pos="5276850" algn="l"/>
                          <a:tab pos="5726113" algn="l"/>
                          <a:tab pos="6175375" algn="l"/>
                          <a:tab pos="6624638" algn="l"/>
                          <a:tab pos="7073900" algn="l"/>
                          <a:tab pos="7523163" algn="l"/>
                          <a:tab pos="7972425" algn="l"/>
                          <a:tab pos="8421688" algn="l"/>
                          <a:tab pos="8870950" algn="l"/>
                          <a:tab pos="9320213" algn="l"/>
                        </a:tabLst>
                      </a:pPr>
                      <a:r>
                        <a:rPr lang="fr-FR" sz="2000" dirty="0" smtClean="0">
                          <a:solidFill>
                            <a:srgbClr val="000000"/>
                          </a:solidFill>
                          <a:ea typeface="Lucida Sans Unicode" charset="0"/>
                          <a:cs typeface="Lucida Sans Unicode" charset="0"/>
                        </a:rPr>
                        <a:t>Tendance à chercher des régularités, des éléments connus, des habitudes de pensée, quitte à ne plus apercevoir les détails originaux.</a:t>
                      </a:r>
                    </a:p>
                    <a:p>
                      <a:pPr marL="736600" lvl="1" indent="-279400">
                        <a:lnSpc>
                          <a:spcPct val="80000"/>
                        </a:lnSpc>
                        <a:spcBef>
                          <a:spcPts val="500"/>
                        </a:spcBef>
                        <a:buClr>
                          <a:srgbClr val="9999CC"/>
                        </a:buClr>
                        <a:buSzPct val="80000"/>
                        <a:buFont typeface="Wingdings" charset="2"/>
                        <a:buChar char=""/>
                        <a:tabLst>
                          <a:tab pos="336550" algn="l"/>
                          <a:tab pos="784225" algn="l"/>
                          <a:tab pos="1233488" algn="l"/>
                          <a:tab pos="1682750" algn="l"/>
                          <a:tab pos="2132013" algn="l"/>
                          <a:tab pos="2581275" algn="l"/>
                          <a:tab pos="3030538" algn="l"/>
                          <a:tab pos="3479800" algn="l"/>
                          <a:tab pos="3929063" algn="l"/>
                          <a:tab pos="4378325" algn="l"/>
                          <a:tab pos="4827588" algn="l"/>
                          <a:tab pos="5276850" algn="l"/>
                          <a:tab pos="5726113" algn="l"/>
                          <a:tab pos="6175375" algn="l"/>
                          <a:tab pos="6624638" algn="l"/>
                          <a:tab pos="7073900" algn="l"/>
                          <a:tab pos="7523163" algn="l"/>
                          <a:tab pos="7972425" algn="l"/>
                          <a:tab pos="8421688" algn="l"/>
                          <a:tab pos="8870950" algn="l"/>
                          <a:tab pos="9320213" algn="l"/>
                        </a:tabLst>
                      </a:pPr>
                      <a:endParaRPr lang="fr-FR" sz="2000" dirty="0" smtClean="0">
                        <a:solidFill>
                          <a:srgbClr val="000000"/>
                        </a:solidFill>
                        <a:ea typeface="Lucida Sans Unicode" charset="0"/>
                        <a:cs typeface="Lucida Sans Unicode" charset="0"/>
                      </a:endParaRPr>
                    </a:p>
                    <a:p>
                      <a:pPr marL="736600" lvl="1" indent="-279400">
                        <a:lnSpc>
                          <a:spcPct val="80000"/>
                        </a:lnSpc>
                        <a:spcBef>
                          <a:spcPts val="500"/>
                        </a:spcBef>
                        <a:buClr>
                          <a:srgbClr val="9999CC"/>
                        </a:buClr>
                        <a:buSzPct val="80000"/>
                        <a:buFont typeface="Wingdings" charset="2"/>
                        <a:buChar char=""/>
                        <a:tabLst>
                          <a:tab pos="336550" algn="l"/>
                          <a:tab pos="784225" algn="l"/>
                          <a:tab pos="1233488" algn="l"/>
                          <a:tab pos="1682750" algn="l"/>
                          <a:tab pos="2132013" algn="l"/>
                          <a:tab pos="2581275" algn="l"/>
                          <a:tab pos="3030538" algn="l"/>
                          <a:tab pos="3479800" algn="l"/>
                          <a:tab pos="3929063" algn="l"/>
                          <a:tab pos="4378325" algn="l"/>
                          <a:tab pos="4827588" algn="l"/>
                          <a:tab pos="5276850" algn="l"/>
                          <a:tab pos="5726113" algn="l"/>
                          <a:tab pos="6175375" algn="l"/>
                          <a:tab pos="6624638" algn="l"/>
                          <a:tab pos="7073900" algn="l"/>
                          <a:tab pos="7523163" algn="l"/>
                          <a:tab pos="7972425" algn="l"/>
                          <a:tab pos="8421688" algn="l"/>
                          <a:tab pos="8870950" algn="l"/>
                          <a:tab pos="9320213" algn="l"/>
                        </a:tabLst>
                      </a:pPr>
                      <a:r>
                        <a:rPr lang="fr-FR" sz="2000" dirty="0" smtClean="0">
                          <a:solidFill>
                            <a:srgbClr val="000000"/>
                          </a:solidFill>
                          <a:ea typeface="Lucida Sans Unicode" charset="0"/>
                          <a:cs typeface="Lucida Sans Unicode" charset="0"/>
                        </a:rPr>
                        <a:t>Tendance à ramener le nouveau au connu, notamment par l’analogie.</a:t>
                      </a:r>
                    </a:p>
                    <a:p>
                      <a:pPr marL="736600" lvl="1" indent="-279400">
                        <a:lnSpc>
                          <a:spcPct val="80000"/>
                        </a:lnSpc>
                        <a:spcBef>
                          <a:spcPts val="500"/>
                        </a:spcBef>
                        <a:buClr>
                          <a:srgbClr val="9999CC"/>
                        </a:buClr>
                        <a:buSzPct val="80000"/>
                        <a:buFont typeface="Wingdings" charset="2"/>
                        <a:buChar char=""/>
                        <a:tabLst>
                          <a:tab pos="336550" algn="l"/>
                          <a:tab pos="784225" algn="l"/>
                          <a:tab pos="1233488" algn="l"/>
                          <a:tab pos="1682750" algn="l"/>
                          <a:tab pos="2132013" algn="l"/>
                          <a:tab pos="2581275" algn="l"/>
                          <a:tab pos="3030538" algn="l"/>
                          <a:tab pos="3479800" algn="l"/>
                          <a:tab pos="3929063" algn="l"/>
                          <a:tab pos="4378325" algn="l"/>
                          <a:tab pos="4827588" algn="l"/>
                          <a:tab pos="5276850" algn="l"/>
                          <a:tab pos="5726113" algn="l"/>
                          <a:tab pos="6175375" algn="l"/>
                          <a:tab pos="6624638" algn="l"/>
                          <a:tab pos="7073900" algn="l"/>
                          <a:tab pos="7523163" algn="l"/>
                          <a:tab pos="7972425" algn="l"/>
                          <a:tab pos="8421688" algn="l"/>
                          <a:tab pos="8870950" algn="l"/>
                          <a:tab pos="9320213" algn="l"/>
                        </a:tabLst>
                      </a:pPr>
                      <a:endParaRPr lang="fr-FR" sz="2000" dirty="0" smtClean="0">
                        <a:solidFill>
                          <a:srgbClr val="000000"/>
                        </a:solidFill>
                        <a:ea typeface="Lucida Sans Unicode" charset="0"/>
                        <a:cs typeface="Lucida Sans Unicode" charset="0"/>
                      </a:endParaRPr>
                    </a:p>
                    <a:p>
                      <a:pPr marL="736600" lvl="1" indent="-279400">
                        <a:lnSpc>
                          <a:spcPct val="80000"/>
                        </a:lnSpc>
                        <a:spcBef>
                          <a:spcPts val="500"/>
                        </a:spcBef>
                        <a:buClr>
                          <a:srgbClr val="9999CC"/>
                        </a:buClr>
                        <a:buSzPct val="80000"/>
                        <a:buFont typeface="Wingdings" charset="2"/>
                        <a:buChar char=""/>
                        <a:tabLst>
                          <a:tab pos="336550" algn="l"/>
                          <a:tab pos="784225" algn="l"/>
                          <a:tab pos="1233488" algn="l"/>
                          <a:tab pos="1682750" algn="l"/>
                          <a:tab pos="2132013" algn="l"/>
                          <a:tab pos="2581275" algn="l"/>
                          <a:tab pos="3030538" algn="l"/>
                          <a:tab pos="3479800" algn="l"/>
                          <a:tab pos="3929063" algn="l"/>
                          <a:tab pos="4378325" algn="l"/>
                          <a:tab pos="4827588" algn="l"/>
                          <a:tab pos="5276850" algn="l"/>
                          <a:tab pos="5726113" algn="l"/>
                          <a:tab pos="6175375" algn="l"/>
                          <a:tab pos="6624638" algn="l"/>
                          <a:tab pos="7073900" algn="l"/>
                          <a:tab pos="7523163" algn="l"/>
                          <a:tab pos="7972425" algn="l"/>
                          <a:tab pos="8421688" algn="l"/>
                          <a:tab pos="8870950" algn="l"/>
                          <a:tab pos="9320213" algn="l"/>
                        </a:tabLst>
                      </a:pPr>
                      <a:r>
                        <a:rPr lang="fr-FR" sz="2000" dirty="0" smtClean="0">
                          <a:solidFill>
                            <a:srgbClr val="000000"/>
                          </a:solidFill>
                          <a:ea typeface="Lucida Sans Unicode" charset="0"/>
                          <a:cs typeface="Lucida Sans Unicode" charset="0"/>
                        </a:rPr>
                        <a:t>Plaisir à la prévisibilité.</a:t>
                      </a:r>
                    </a:p>
                    <a:p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F4AD5-FCF6-44D8-B667-356D1761C6DD}" type="slidenum">
              <a:rPr lang="fr-FR" smtClean="0"/>
              <a:pPr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651162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Production / Consommation</a:t>
            </a:r>
            <a:endParaRPr lang="fr-FR" dirty="0"/>
          </a:p>
        </p:txBody>
      </p:sp>
      <p:graphicFrame>
        <p:nvGraphicFramePr>
          <p:cNvPr id="6" name="Espace réservé du contenu 3"/>
          <p:cNvGraphicFramePr>
            <a:graphicFrameLocks/>
          </p:cNvGraphicFramePr>
          <p:nvPr/>
        </p:nvGraphicFramePr>
        <p:xfrm>
          <a:off x="457200" y="1600200"/>
          <a:ext cx="8229600" cy="43674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685792">
                <a:tc>
                  <a:txBody>
                    <a:bodyPr/>
                    <a:lstStyle/>
                    <a:p>
                      <a:pPr algn="ctr"/>
                      <a:r>
                        <a:rPr lang="fr-FR" sz="3200" b="0" dirty="0" smtClean="0">
                          <a:solidFill>
                            <a:schemeClr val="tx1"/>
                          </a:solidFill>
                        </a:rPr>
                        <a:t>Production</a:t>
                      </a:r>
                      <a:endParaRPr lang="fr-FR" sz="3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200" b="0" dirty="0" smtClean="0">
                          <a:solidFill>
                            <a:schemeClr val="tx1"/>
                          </a:solidFill>
                        </a:rPr>
                        <a:t>Consommation</a:t>
                      </a:r>
                      <a:endParaRPr lang="fr-FR" sz="3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681678">
                <a:tc>
                  <a:txBody>
                    <a:bodyPr/>
                    <a:lstStyle/>
                    <a:p>
                      <a:pPr marL="736600" lvl="1" indent="-279400">
                        <a:lnSpc>
                          <a:spcPct val="80000"/>
                        </a:lnSpc>
                        <a:spcBef>
                          <a:spcPts val="500"/>
                        </a:spcBef>
                        <a:buClr>
                          <a:srgbClr val="9999CC"/>
                        </a:buClr>
                        <a:buSzPct val="80000"/>
                        <a:buFont typeface="Wingdings" charset="2"/>
                        <a:buChar char=""/>
                        <a:tabLst>
                          <a:tab pos="336550" algn="l"/>
                          <a:tab pos="784225" algn="l"/>
                          <a:tab pos="1233488" algn="l"/>
                          <a:tab pos="1682750" algn="l"/>
                          <a:tab pos="2132013" algn="l"/>
                          <a:tab pos="2581275" algn="l"/>
                          <a:tab pos="3030538" algn="l"/>
                          <a:tab pos="3479800" algn="l"/>
                          <a:tab pos="3929063" algn="l"/>
                          <a:tab pos="4378325" algn="l"/>
                          <a:tab pos="4827588" algn="l"/>
                          <a:tab pos="5276850" algn="l"/>
                          <a:tab pos="5726113" algn="l"/>
                          <a:tab pos="6175375" algn="l"/>
                          <a:tab pos="6624638" algn="l"/>
                          <a:tab pos="7073900" algn="l"/>
                          <a:tab pos="7523163" algn="l"/>
                          <a:tab pos="7972425" algn="l"/>
                          <a:tab pos="8421688" algn="l"/>
                          <a:tab pos="8870950" algn="l"/>
                          <a:tab pos="9320213" algn="l"/>
                        </a:tabLst>
                      </a:pPr>
                      <a:r>
                        <a:rPr lang="fr-FR" sz="2000" dirty="0" smtClean="0">
                          <a:solidFill>
                            <a:srgbClr val="000000"/>
                          </a:solidFill>
                          <a:ea typeface="Lucida Sans Unicode" charset="0"/>
                          <a:cs typeface="Lucida Sans Unicode" charset="0"/>
                        </a:rPr>
                        <a:t>Tendance</a:t>
                      </a:r>
                      <a:r>
                        <a:rPr lang="fr-FR" sz="2000" baseline="0" dirty="0" smtClean="0">
                          <a:solidFill>
                            <a:srgbClr val="000000"/>
                          </a:solidFill>
                          <a:ea typeface="Lucida Sans Unicode" charset="0"/>
                          <a:cs typeface="Lucida Sans Unicode" charset="0"/>
                        </a:rPr>
                        <a:t> à s’approprier le savoir par une attitude engagée.</a:t>
                      </a:r>
                    </a:p>
                    <a:p>
                      <a:pPr marL="736600" lvl="1" indent="-279400">
                        <a:lnSpc>
                          <a:spcPct val="80000"/>
                        </a:lnSpc>
                        <a:spcBef>
                          <a:spcPts val="500"/>
                        </a:spcBef>
                        <a:buClr>
                          <a:srgbClr val="9999CC"/>
                        </a:buClr>
                        <a:buSzPct val="80000"/>
                        <a:buFont typeface="Wingdings" charset="2"/>
                        <a:buChar char=""/>
                        <a:tabLst>
                          <a:tab pos="336550" algn="l"/>
                          <a:tab pos="784225" algn="l"/>
                          <a:tab pos="1233488" algn="l"/>
                          <a:tab pos="1682750" algn="l"/>
                          <a:tab pos="2132013" algn="l"/>
                          <a:tab pos="2581275" algn="l"/>
                          <a:tab pos="3030538" algn="l"/>
                          <a:tab pos="3479800" algn="l"/>
                          <a:tab pos="3929063" algn="l"/>
                          <a:tab pos="4378325" algn="l"/>
                          <a:tab pos="4827588" algn="l"/>
                          <a:tab pos="5276850" algn="l"/>
                          <a:tab pos="5726113" algn="l"/>
                          <a:tab pos="6175375" algn="l"/>
                          <a:tab pos="6624638" algn="l"/>
                          <a:tab pos="7073900" algn="l"/>
                          <a:tab pos="7523163" algn="l"/>
                          <a:tab pos="7972425" algn="l"/>
                          <a:tab pos="8421688" algn="l"/>
                          <a:tab pos="8870950" algn="l"/>
                          <a:tab pos="9320213" algn="l"/>
                        </a:tabLst>
                      </a:pPr>
                      <a:endParaRPr lang="fr-FR" sz="2000" dirty="0" smtClean="0">
                        <a:solidFill>
                          <a:srgbClr val="000000"/>
                        </a:solidFill>
                        <a:ea typeface="Lucida Sans Unicode" charset="0"/>
                        <a:cs typeface="Lucida Sans Unicode" charset="0"/>
                      </a:endParaRPr>
                    </a:p>
                    <a:p>
                      <a:pPr marL="736600" lvl="1" indent="-279400">
                        <a:lnSpc>
                          <a:spcPct val="80000"/>
                        </a:lnSpc>
                        <a:spcBef>
                          <a:spcPts val="500"/>
                        </a:spcBef>
                        <a:buClr>
                          <a:srgbClr val="9999CC"/>
                        </a:buClr>
                        <a:buSzPct val="80000"/>
                        <a:buFont typeface="Wingdings" charset="2"/>
                        <a:buChar char=""/>
                        <a:tabLst>
                          <a:tab pos="336550" algn="l"/>
                          <a:tab pos="784225" algn="l"/>
                          <a:tab pos="1233488" algn="l"/>
                          <a:tab pos="1682750" algn="l"/>
                          <a:tab pos="2132013" algn="l"/>
                          <a:tab pos="2581275" algn="l"/>
                          <a:tab pos="3030538" algn="l"/>
                          <a:tab pos="3479800" algn="l"/>
                          <a:tab pos="3929063" algn="l"/>
                          <a:tab pos="4378325" algn="l"/>
                          <a:tab pos="4827588" algn="l"/>
                          <a:tab pos="5276850" algn="l"/>
                          <a:tab pos="5726113" algn="l"/>
                          <a:tab pos="6175375" algn="l"/>
                          <a:tab pos="6624638" algn="l"/>
                          <a:tab pos="7073900" algn="l"/>
                          <a:tab pos="7523163" algn="l"/>
                          <a:tab pos="7972425" algn="l"/>
                          <a:tab pos="8421688" algn="l"/>
                          <a:tab pos="8870950" algn="l"/>
                          <a:tab pos="9320213" algn="l"/>
                        </a:tabLst>
                      </a:pPr>
                      <a:r>
                        <a:rPr lang="fr-FR" sz="2000" dirty="0" smtClean="0">
                          <a:solidFill>
                            <a:srgbClr val="000000"/>
                          </a:solidFill>
                          <a:ea typeface="Lucida Sans Unicode" charset="0"/>
                          <a:cs typeface="Lucida Sans Unicode" charset="0"/>
                        </a:rPr>
                        <a:t>Apprentissage</a:t>
                      </a:r>
                      <a:r>
                        <a:rPr lang="fr-FR" sz="2000" baseline="0" dirty="0" smtClean="0">
                          <a:solidFill>
                            <a:srgbClr val="000000"/>
                          </a:solidFill>
                          <a:ea typeface="Lucida Sans Unicode" charset="0"/>
                          <a:cs typeface="Lucida Sans Unicode" charset="0"/>
                        </a:rPr>
                        <a:t> par l’action.</a:t>
                      </a:r>
                    </a:p>
                    <a:p>
                      <a:pPr marL="736600" lvl="1" indent="-279400">
                        <a:lnSpc>
                          <a:spcPct val="80000"/>
                        </a:lnSpc>
                        <a:spcBef>
                          <a:spcPts val="500"/>
                        </a:spcBef>
                        <a:buClr>
                          <a:srgbClr val="9999CC"/>
                        </a:buClr>
                        <a:buSzPct val="80000"/>
                        <a:buFont typeface="Wingdings" charset="2"/>
                        <a:buChar char=""/>
                        <a:tabLst>
                          <a:tab pos="336550" algn="l"/>
                          <a:tab pos="784225" algn="l"/>
                          <a:tab pos="1233488" algn="l"/>
                          <a:tab pos="1682750" algn="l"/>
                          <a:tab pos="2132013" algn="l"/>
                          <a:tab pos="2581275" algn="l"/>
                          <a:tab pos="3030538" algn="l"/>
                          <a:tab pos="3479800" algn="l"/>
                          <a:tab pos="3929063" algn="l"/>
                          <a:tab pos="4378325" algn="l"/>
                          <a:tab pos="4827588" algn="l"/>
                          <a:tab pos="5276850" algn="l"/>
                          <a:tab pos="5726113" algn="l"/>
                          <a:tab pos="6175375" algn="l"/>
                          <a:tab pos="6624638" algn="l"/>
                          <a:tab pos="7073900" algn="l"/>
                          <a:tab pos="7523163" algn="l"/>
                          <a:tab pos="7972425" algn="l"/>
                          <a:tab pos="8421688" algn="l"/>
                          <a:tab pos="8870950" algn="l"/>
                          <a:tab pos="9320213" algn="l"/>
                        </a:tabLst>
                      </a:pPr>
                      <a:endParaRPr lang="fr-FR" sz="2000" dirty="0" smtClean="0">
                        <a:solidFill>
                          <a:srgbClr val="000000"/>
                        </a:solidFill>
                        <a:ea typeface="Lucida Sans Unicode" charset="0"/>
                        <a:cs typeface="Lucida Sans Unicode" charset="0"/>
                      </a:endParaRPr>
                    </a:p>
                    <a:p>
                      <a:pPr marL="736600" lvl="1" indent="-279400">
                        <a:lnSpc>
                          <a:spcPct val="80000"/>
                        </a:lnSpc>
                        <a:spcBef>
                          <a:spcPts val="500"/>
                        </a:spcBef>
                        <a:buClr>
                          <a:srgbClr val="9999CC"/>
                        </a:buClr>
                        <a:buSzPct val="80000"/>
                        <a:buFont typeface="Wingdings" charset="2"/>
                        <a:buChar char=""/>
                        <a:tabLst>
                          <a:tab pos="336550" algn="l"/>
                          <a:tab pos="784225" algn="l"/>
                          <a:tab pos="1233488" algn="l"/>
                          <a:tab pos="1682750" algn="l"/>
                          <a:tab pos="2132013" algn="l"/>
                          <a:tab pos="2581275" algn="l"/>
                          <a:tab pos="3030538" algn="l"/>
                          <a:tab pos="3479800" algn="l"/>
                          <a:tab pos="3929063" algn="l"/>
                          <a:tab pos="4378325" algn="l"/>
                          <a:tab pos="4827588" algn="l"/>
                          <a:tab pos="5276850" algn="l"/>
                          <a:tab pos="5726113" algn="l"/>
                          <a:tab pos="6175375" algn="l"/>
                          <a:tab pos="6624638" algn="l"/>
                          <a:tab pos="7073900" algn="l"/>
                          <a:tab pos="7523163" algn="l"/>
                          <a:tab pos="7972425" algn="l"/>
                          <a:tab pos="8421688" algn="l"/>
                          <a:tab pos="8870950" algn="l"/>
                          <a:tab pos="9320213" algn="l"/>
                        </a:tabLst>
                      </a:pPr>
                      <a:r>
                        <a:rPr lang="fr-FR" sz="2000" dirty="0" smtClean="0">
                          <a:solidFill>
                            <a:srgbClr val="000000"/>
                          </a:solidFill>
                          <a:ea typeface="Lucida Sans Unicode" charset="0"/>
                          <a:cs typeface="Lucida Sans Unicode" charset="0"/>
                        </a:rPr>
                        <a:t>Importance d'une activité motrice d'accompagnement (orale, graphique, gestuelle).</a:t>
                      </a:r>
                    </a:p>
                    <a:p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36600" lvl="1" indent="-279400">
                        <a:lnSpc>
                          <a:spcPct val="80000"/>
                        </a:lnSpc>
                        <a:spcBef>
                          <a:spcPts val="500"/>
                        </a:spcBef>
                        <a:buClr>
                          <a:srgbClr val="9999CC"/>
                        </a:buClr>
                        <a:buSzPct val="80000"/>
                        <a:buFont typeface="Wingdings" charset="2"/>
                        <a:buChar char=""/>
                        <a:tabLst>
                          <a:tab pos="336550" algn="l"/>
                          <a:tab pos="784225" algn="l"/>
                          <a:tab pos="1233488" algn="l"/>
                          <a:tab pos="1682750" algn="l"/>
                          <a:tab pos="2132013" algn="l"/>
                          <a:tab pos="2581275" algn="l"/>
                          <a:tab pos="3030538" algn="l"/>
                          <a:tab pos="3479800" algn="l"/>
                          <a:tab pos="3929063" algn="l"/>
                          <a:tab pos="4378325" algn="l"/>
                          <a:tab pos="4827588" algn="l"/>
                          <a:tab pos="5276850" algn="l"/>
                          <a:tab pos="5726113" algn="l"/>
                          <a:tab pos="6175375" algn="l"/>
                          <a:tab pos="6624638" algn="l"/>
                          <a:tab pos="7073900" algn="l"/>
                          <a:tab pos="7523163" algn="l"/>
                          <a:tab pos="7972425" algn="l"/>
                          <a:tab pos="8421688" algn="l"/>
                          <a:tab pos="8870950" algn="l"/>
                          <a:tab pos="9320213" algn="l"/>
                        </a:tabLst>
                      </a:pPr>
                      <a:r>
                        <a:rPr lang="fr-FR" sz="2000" dirty="0" smtClean="0">
                          <a:solidFill>
                            <a:srgbClr val="000000"/>
                          </a:solidFill>
                          <a:ea typeface="Lucida Sans Unicode" charset="0"/>
                          <a:cs typeface="Lucida Sans Unicode" charset="0"/>
                        </a:rPr>
                        <a:t>Tendance à s’approprier le savoir par une attitude neutre, réservée.</a:t>
                      </a:r>
                    </a:p>
                    <a:p>
                      <a:pPr marL="736600" lvl="1" indent="-279400">
                        <a:lnSpc>
                          <a:spcPct val="80000"/>
                        </a:lnSpc>
                        <a:spcBef>
                          <a:spcPts val="500"/>
                        </a:spcBef>
                        <a:buClr>
                          <a:srgbClr val="9999CC"/>
                        </a:buClr>
                        <a:buSzPct val="80000"/>
                        <a:buFont typeface="Wingdings" charset="2"/>
                        <a:buChar char=""/>
                        <a:tabLst>
                          <a:tab pos="336550" algn="l"/>
                          <a:tab pos="784225" algn="l"/>
                          <a:tab pos="1233488" algn="l"/>
                          <a:tab pos="1682750" algn="l"/>
                          <a:tab pos="2132013" algn="l"/>
                          <a:tab pos="2581275" algn="l"/>
                          <a:tab pos="3030538" algn="l"/>
                          <a:tab pos="3479800" algn="l"/>
                          <a:tab pos="3929063" algn="l"/>
                          <a:tab pos="4378325" algn="l"/>
                          <a:tab pos="4827588" algn="l"/>
                          <a:tab pos="5276850" algn="l"/>
                          <a:tab pos="5726113" algn="l"/>
                          <a:tab pos="6175375" algn="l"/>
                          <a:tab pos="6624638" algn="l"/>
                          <a:tab pos="7073900" algn="l"/>
                          <a:tab pos="7523163" algn="l"/>
                          <a:tab pos="7972425" algn="l"/>
                          <a:tab pos="8421688" algn="l"/>
                          <a:tab pos="8870950" algn="l"/>
                          <a:tab pos="9320213" algn="l"/>
                        </a:tabLst>
                      </a:pPr>
                      <a:endParaRPr lang="fr-FR" sz="2000" dirty="0" smtClean="0">
                        <a:solidFill>
                          <a:srgbClr val="000000"/>
                        </a:solidFill>
                        <a:ea typeface="Lucida Sans Unicode" charset="0"/>
                        <a:cs typeface="Lucida Sans Unicode" charset="0"/>
                      </a:endParaRPr>
                    </a:p>
                    <a:p>
                      <a:pPr marL="736600" lvl="1" indent="-279400">
                        <a:lnSpc>
                          <a:spcPct val="80000"/>
                        </a:lnSpc>
                        <a:spcBef>
                          <a:spcPts val="500"/>
                        </a:spcBef>
                        <a:buClr>
                          <a:srgbClr val="9999CC"/>
                        </a:buClr>
                        <a:buSzPct val="80000"/>
                        <a:buFont typeface="Wingdings" charset="2"/>
                        <a:buChar char=""/>
                        <a:tabLst>
                          <a:tab pos="336550" algn="l"/>
                          <a:tab pos="784225" algn="l"/>
                          <a:tab pos="1233488" algn="l"/>
                          <a:tab pos="1682750" algn="l"/>
                          <a:tab pos="2132013" algn="l"/>
                          <a:tab pos="2581275" algn="l"/>
                          <a:tab pos="3030538" algn="l"/>
                          <a:tab pos="3479800" algn="l"/>
                          <a:tab pos="3929063" algn="l"/>
                          <a:tab pos="4378325" algn="l"/>
                          <a:tab pos="4827588" algn="l"/>
                          <a:tab pos="5276850" algn="l"/>
                          <a:tab pos="5726113" algn="l"/>
                          <a:tab pos="6175375" algn="l"/>
                          <a:tab pos="6624638" algn="l"/>
                          <a:tab pos="7073900" algn="l"/>
                          <a:tab pos="7523163" algn="l"/>
                          <a:tab pos="7972425" algn="l"/>
                          <a:tab pos="8421688" algn="l"/>
                          <a:tab pos="8870950" algn="l"/>
                          <a:tab pos="9320213" algn="l"/>
                        </a:tabLst>
                      </a:pPr>
                      <a:r>
                        <a:rPr lang="fr-FR" sz="2000" dirty="0" smtClean="0">
                          <a:solidFill>
                            <a:srgbClr val="000000"/>
                          </a:solidFill>
                          <a:ea typeface="Lucida Sans Unicode" charset="0"/>
                          <a:cs typeface="Lucida Sans Unicode" charset="0"/>
                        </a:rPr>
                        <a:t>Apprendre par observation.</a:t>
                      </a:r>
                    </a:p>
                    <a:p>
                      <a:pPr marL="736600" lvl="1" indent="-279400">
                        <a:lnSpc>
                          <a:spcPct val="80000"/>
                        </a:lnSpc>
                        <a:spcBef>
                          <a:spcPts val="500"/>
                        </a:spcBef>
                        <a:buClr>
                          <a:srgbClr val="9999CC"/>
                        </a:buClr>
                        <a:buSzPct val="80000"/>
                        <a:buFont typeface="Wingdings" charset="2"/>
                        <a:buChar char=""/>
                        <a:tabLst>
                          <a:tab pos="336550" algn="l"/>
                          <a:tab pos="784225" algn="l"/>
                          <a:tab pos="1233488" algn="l"/>
                          <a:tab pos="1682750" algn="l"/>
                          <a:tab pos="2132013" algn="l"/>
                          <a:tab pos="2581275" algn="l"/>
                          <a:tab pos="3030538" algn="l"/>
                          <a:tab pos="3479800" algn="l"/>
                          <a:tab pos="3929063" algn="l"/>
                          <a:tab pos="4378325" algn="l"/>
                          <a:tab pos="4827588" algn="l"/>
                          <a:tab pos="5276850" algn="l"/>
                          <a:tab pos="5726113" algn="l"/>
                          <a:tab pos="6175375" algn="l"/>
                          <a:tab pos="6624638" algn="l"/>
                          <a:tab pos="7073900" algn="l"/>
                          <a:tab pos="7523163" algn="l"/>
                          <a:tab pos="7972425" algn="l"/>
                          <a:tab pos="8421688" algn="l"/>
                          <a:tab pos="8870950" algn="l"/>
                          <a:tab pos="9320213" algn="l"/>
                        </a:tabLst>
                      </a:pPr>
                      <a:endParaRPr lang="fr-FR" sz="2000" dirty="0" smtClean="0">
                        <a:solidFill>
                          <a:srgbClr val="000000"/>
                        </a:solidFill>
                        <a:ea typeface="Lucida Sans Unicode" charset="0"/>
                        <a:cs typeface="Lucida Sans Unicode" charset="0"/>
                      </a:endParaRPr>
                    </a:p>
                    <a:p>
                      <a:pPr marL="736600" lvl="1" indent="-279400">
                        <a:lnSpc>
                          <a:spcPct val="80000"/>
                        </a:lnSpc>
                        <a:spcBef>
                          <a:spcPts val="500"/>
                        </a:spcBef>
                        <a:buClr>
                          <a:srgbClr val="9999CC"/>
                        </a:buClr>
                        <a:buSzPct val="80000"/>
                        <a:buFont typeface="Wingdings" charset="2"/>
                        <a:buChar char=""/>
                        <a:tabLst>
                          <a:tab pos="336550" algn="l"/>
                          <a:tab pos="784225" algn="l"/>
                          <a:tab pos="1233488" algn="l"/>
                          <a:tab pos="1682750" algn="l"/>
                          <a:tab pos="2132013" algn="l"/>
                          <a:tab pos="2581275" algn="l"/>
                          <a:tab pos="3030538" algn="l"/>
                          <a:tab pos="3479800" algn="l"/>
                          <a:tab pos="3929063" algn="l"/>
                          <a:tab pos="4378325" algn="l"/>
                          <a:tab pos="4827588" algn="l"/>
                          <a:tab pos="5276850" algn="l"/>
                          <a:tab pos="5726113" algn="l"/>
                          <a:tab pos="6175375" algn="l"/>
                          <a:tab pos="6624638" algn="l"/>
                          <a:tab pos="7073900" algn="l"/>
                          <a:tab pos="7523163" algn="l"/>
                          <a:tab pos="7972425" algn="l"/>
                          <a:tab pos="8421688" algn="l"/>
                          <a:tab pos="8870950" algn="l"/>
                          <a:tab pos="9320213" algn="l"/>
                        </a:tabLst>
                      </a:pPr>
                      <a:r>
                        <a:rPr lang="fr-FR" sz="2000" dirty="0" smtClean="0">
                          <a:solidFill>
                            <a:srgbClr val="000000"/>
                          </a:solidFill>
                          <a:ea typeface="Lucida Sans Unicode" charset="0"/>
                          <a:cs typeface="Lucida Sans Unicode" charset="0"/>
                        </a:rPr>
                        <a:t>Intériorisation de l’apprentissage sans manifestations motrices</a:t>
                      </a:r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F4AD5-FCF6-44D8-B667-356D1761C6DD}" type="slidenum">
              <a:rPr lang="fr-FR" smtClean="0"/>
              <a:pPr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215553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711</Words>
  <Application>Microsoft Macintosh PowerPoint</Application>
  <PresentationFormat>Affichage à l'écran (4:3)</PresentationFormat>
  <Paragraphs>131</Paragraphs>
  <Slides>16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17" baseType="lpstr">
      <vt:lpstr>Thème Office</vt:lpstr>
      <vt:lpstr>LA GESTION DE L’HÉTÉROGÉNÉITÉ DES ÉLÈVES</vt:lpstr>
      <vt:lpstr>1/ La diversité des élèves</vt:lpstr>
      <vt:lpstr>Les élèves peuvent être: </vt:lpstr>
      <vt:lpstr>Style d’apprentissage</vt:lpstr>
      <vt:lpstr>Auditif / Visuel</vt:lpstr>
      <vt:lpstr>Réflexif / Impulsif</vt:lpstr>
      <vt:lpstr>Centration / Balayage</vt:lpstr>
      <vt:lpstr>Accentuation / Egalisation</vt:lpstr>
      <vt:lpstr>Production / Consommation</vt:lpstr>
      <vt:lpstr>Différenciation</vt:lpstr>
      <vt:lpstr>Différencier</vt:lpstr>
      <vt:lpstr>Que peut-on différencier ?</vt:lpstr>
      <vt:lpstr>Diapositive 13</vt:lpstr>
      <vt:lpstr>Diapositive 14</vt:lpstr>
      <vt:lpstr>Temps / Espace</vt:lpstr>
      <vt:lpstr>Diapositive 16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ms</dc:creator>
  <cp:lastModifiedBy>MONTAIGNE</cp:lastModifiedBy>
  <cp:revision>9</cp:revision>
  <dcterms:created xsi:type="dcterms:W3CDTF">2016-09-21T14:21:43Z</dcterms:created>
  <dcterms:modified xsi:type="dcterms:W3CDTF">2016-10-02T16:42:22Z</dcterms:modified>
</cp:coreProperties>
</file>