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5" r:id="rId7"/>
    <p:sldId id="296" r:id="rId8"/>
    <p:sldId id="297" r:id="rId9"/>
    <p:sldId id="270" r:id="rId10"/>
    <p:sldId id="258" r:id="rId11"/>
    <p:sldId id="260" r:id="rId12"/>
    <p:sldId id="261" r:id="rId13"/>
    <p:sldId id="262" r:id="rId14"/>
    <p:sldId id="298" r:id="rId15"/>
    <p:sldId id="264" r:id="rId16"/>
    <p:sldId id="273" r:id="rId17"/>
    <p:sldId id="281" r:id="rId18"/>
    <p:sldId id="284" r:id="rId19"/>
    <p:sldId id="286" r:id="rId20"/>
    <p:sldId id="287" r:id="rId21"/>
    <p:sldId id="288" r:id="rId22"/>
    <p:sldId id="289" r:id="rId23"/>
    <p:sldId id="290" r:id="rId24"/>
    <p:sldId id="291" r:id="rId25"/>
    <p:sldId id="292" r:id="rId26"/>
    <p:sldId id="294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0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FR" smtClean="0"/>
              <a:pPr/>
              <a:t>20/01/17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5" name="Picture 391" descr="C:\Users\Tom\AppData\Local\Microsoft\Windows\Temporary Internet Files\Content.IE5\CVCJG8ZL\MPj04393930000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5214942" cy="6858000"/>
          </a:xfrm>
          <a:prstGeom prst="rect">
            <a:avLst/>
          </a:prstGeom>
          <a:noFill/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La continuité école-collège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fr-FR" dirty="0" smtClean="0"/>
              <a:t>Séminaire de la Formation continue </a:t>
            </a:r>
          </a:p>
          <a:p>
            <a:pPr marL="0" indent="0" algn="ctr">
              <a:buNone/>
            </a:pPr>
            <a:r>
              <a:rPr lang="fr-FR" dirty="0"/>
              <a:t> </a:t>
            </a:r>
            <a:r>
              <a:rPr lang="fr-FR" dirty="0" smtClean="0"/>
              <a:t>              Zone Afrique centrale </a:t>
            </a:r>
          </a:p>
          <a:p>
            <a:pPr marL="0" indent="0" algn="ctr">
              <a:buNone/>
            </a:pPr>
            <a:r>
              <a:rPr lang="fr-FR" dirty="0" smtClean="0"/>
              <a:t>                       </a:t>
            </a:r>
            <a:r>
              <a:rPr lang="fr-FR" smtClean="0"/>
              <a:t> Janvier </a:t>
            </a:r>
            <a:r>
              <a:rPr lang="fr-FR" dirty="0" smtClean="0"/>
              <a:t>2017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Les contraintes et des leviers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040560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§"/>
            </a:pPr>
            <a:r>
              <a:rPr lang="fr-FR" dirty="0" smtClean="0"/>
              <a:t>La difficulté </a:t>
            </a:r>
            <a:r>
              <a:rPr lang="fr-FR" dirty="0"/>
              <a:t>de dégager des plages de travail </a:t>
            </a:r>
            <a:r>
              <a:rPr lang="fr-FR" dirty="0" smtClean="0"/>
              <a:t>communes entre </a:t>
            </a:r>
            <a:r>
              <a:rPr lang="fr-FR" dirty="0"/>
              <a:t>PE et PLC </a:t>
            </a:r>
            <a:r>
              <a:rPr lang="fr-FR" dirty="0" smtClean="0"/>
              <a:t>peut </a:t>
            </a:r>
            <a:r>
              <a:rPr lang="fr-FR" dirty="0"/>
              <a:t>être </a:t>
            </a:r>
            <a:r>
              <a:rPr lang="fr-FR" dirty="0" smtClean="0"/>
              <a:t> surmontée </a:t>
            </a:r>
            <a:r>
              <a:rPr lang="fr-FR" dirty="0"/>
              <a:t>moyennant une anticipation au niveau </a:t>
            </a:r>
            <a:r>
              <a:rPr lang="fr-FR" dirty="0" smtClean="0"/>
              <a:t>du pilotage </a:t>
            </a:r>
            <a:r>
              <a:rPr lang="fr-FR" dirty="0"/>
              <a:t>quant à l’organisation des </a:t>
            </a:r>
            <a:r>
              <a:rPr lang="fr-FR" dirty="0" smtClean="0"/>
              <a:t>services,  </a:t>
            </a:r>
            <a:r>
              <a:rPr lang="fr-FR" dirty="0"/>
              <a:t>la mobilisation partielle des 108 heures hors </a:t>
            </a:r>
            <a:r>
              <a:rPr lang="fr-FR" dirty="0" smtClean="0"/>
              <a:t>présence des </a:t>
            </a:r>
            <a:r>
              <a:rPr lang="fr-FR" dirty="0"/>
              <a:t>élèves dans le premier degré, le positionnement d’une partie des IMP sur le cycle 3 notamment.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217290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11560" y="33282"/>
            <a:ext cx="8229600" cy="1143000"/>
          </a:xfrm>
        </p:spPr>
        <p:txBody>
          <a:bodyPr/>
          <a:lstStyle/>
          <a:p>
            <a:r>
              <a:rPr lang="fr-FR" b="1" dirty="0" smtClean="0"/>
              <a:t>Remarque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/>
          </a:bodyPr>
          <a:lstStyle/>
          <a:p>
            <a:pPr algn="just"/>
            <a:r>
              <a:rPr lang="fr-FR" dirty="0"/>
              <a:t>Les interventions dans l’un et l’autre degré, réalisées en sus du service ordinaire sont possibles dans l’état actuel de la réglementation. </a:t>
            </a:r>
            <a:endParaRPr lang="fr-FR" dirty="0" smtClean="0"/>
          </a:p>
        </p:txBody>
      </p:sp>
    </p:spTree>
    <p:extLst>
      <p:ext uri="{BB962C8B-B14F-4D97-AF65-F5344CB8AC3E}">
        <p14:creationId xmlns:p14="http://schemas.microsoft.com/office/powerpoint/2010/main" val="23377784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une politique régulière de formation </a:t>
            </a:r>
            <a:r>
              <a:rPr lang="fr-FR" dirty="0" smtClean="0"/>
              <a:t>et d’accompagnement </a:t>
            </a:r>
            <a:r>
              <a:rPr lang="fr-FR" dirty="0"/>
              <a:t>des équipes qui </a:t>
            </a:r>
            <a:r>
              <a:rPr lang="fr-FR" dirty="0" smtClean="0"/>
              <a:t>porte </a:t>
            </a:r>
            <a:r>
              <a:rPr lang="fr-FR" dirty="0"/>
              <a:t>sur des objets </a:t>
            </a:r>
            <a:r>
              <a:rPr lang="fr-FR" dirty="0" smtClean="0"/>
              <a:t>de travail </a:t>
            </a:r>
            <a:r>
              <a:rPr lang="fr-FR" dirty="0"/>
              <a:t>concrets à partir des besoins des acteurs concernés (évaluation des élèves, progressions sur </a:t>
            </a:r>
            <a:r>
              <a:rPr lang="fr-FR" dirty="0" smtClean="0"/>
              <a:t>le cycle</a:t>
            </a:r>
            <a:r>
              <a:rPr lang="fr-FR" dirty="0"/>
              <a:t>, gestion de l’hétérogénéité des élèves, construction d’outils communs, …).</a:t>
            </a:r>
          </a:p>
        </p:txBody>
      </p:sp>
    </p:spTree>
    <p:extLst>
      <p:ext uri="{BB962C8B-B14F-4D97-AF65-F5344CB8AC3E}">
        <p14:creationId xmlns:p14="http://schemas.microsoft.com/office/powerpoint/2010/main" val="10418041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Une ambition renouvelée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fr-FR" dirty="0"/>
              <a:t>l’ambition est bien de franchir une étape en matière de </a:t>
            </a:r>
            <a:r>
              <a:rPr lang="fr-FR" dirty="0" smtClean="0"/>
              <a:t>continuité pédagogique</a:t>
            </a:r>
            <a:r>
              <a:rPr lang="fr-FR" dirty="0"/>
              <a:t>, cela suppose de </a:t>
            </a:r>
            <a:r>
              <a:rPr lang="fr-FR" dirty="0">
                <a:solidFill>
                  <a:srgbClr val="FF0000"/>
                </a:solidFill>
              </a:rPr>
              <a:t>privilégier les actions qui visent la réduction des causes </a:t>
            </a:r>
            <a:r>
              <a:rPr lang="fr-FR" dirty="0" smtClean="0">
                <a:solidFill>
                  <a:srgbClr val="FF0000"/>
                </a:solidFill>
              </a:rPr>
              <a:t>de discontinuité</a:t>
            </a:r>
            <a:r>
              <a:rPr lang="fr-FR" dirty="0" smtClean="0"/>
              <a:t> </a:t>
            </a:r>
            <a:r>
              <a:rPr lang="fr-FR" dirty="0"/>
              <a:t>au niveau de l’enseignement, en agissant sur la professionnalité des enseignants. </a:t>
            </a:r>
            <a:r>
              <a:rPr lang="fr-FR" dirty="0" smtClean="0"/>
              <a:t>En créant </a:t>
            </a:r>
            <a:r>
              <a:rPr lang="fr-FR" dirty="0"/>
              <a:t>les conditions d’une </a:t>
            </a:r>
            <a:r>
              <a:rPr lang="fr-FR" dirty="0">
                <a:solidFill>
                  <a:srgbClr val="FF0000"/>
                </a:solidFill>
              </a:rPr>
              <a:t>progression cohérente</a:t>
            </a:r>
            <a:r>
              <a:rPr lang="fr-FR" dirty="0"/>
              <a:t> des apprentissages sur l’ensemble du cycle, on </a:t>
            </a:r>
            <a:r>
              <a:rPr lang="fr-FR" dirty="0" smtClean="0"/>
              <a:t>a des </a:t>
            </a:r>
            <a:r>
              <a:rPr lang="fr-FR" dirty="0"/>
              <a:t>chances d’intervenir à la fois sur la réduction de la rupture école ‐ collège et, de fait, sur </a:t>
            </a:r>
            <a:r>
              <a:rPr lang="fr-FR" dirty="0" smtClean="0"/>
              <a:t>la préparation </a:t>
            </a:r>
            <a:r>
              <a:rPr lang="fr-FR" dirty="0"/>
              <a:t>des élèves des écoles aux conditions d’enseignement en 6ème.</a:t>
            </a:r>
          </a:p>
        </p:txBody>
      </p:sp>
    </p:spTree>
    <p:extLst>
      <p:ext uri="{BB962C8B-B14F-4D97-AF65-F5344CB8AC3E}">
        <p14:creationId xmlns:p14="http://schemas.microsoft.com/office/powerpoint/2010/main" val="33971629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Des objets communs qui nous rapprochent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1412776"/>
            <a:ext cx="8856984" cy="5328592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§"/>
            </a:pPr>
            <a:r>
              <a:rPr lang="fr-FR" b="1" dirty="0" smtClean="0">
                <a:solidFill>
                  <a:srgbClr val="FF0000"/>
                </a:solidFill>
              </a:rPr>
              <a:t>harmoniser les </a:t>
            </a:r>
            <a:r>
              <a:rPr lang="fr-FR" b="1" dirty="0">
                <a:solidFill>
                  <a:srgbClr val="FF0000"/>
                </a:solidFill>
              </a:rPr>
              <a:t>pratiques et </a:t>
            </a:r>
            <a:r>
              <a:rPr lang="fr-FR" b="1" dirty="0" smtClean="0">
                <a:solidFill>
                  <a:srgbClr val="FF0000"/>
                </a:solidFill>
              </a:rPr>
              <a:t>les </a:t>
            </a:r>
            <a:r>
              <a:rPr lang="fr-FR" b="1" dirty="0">
                <a:solidFill>
                  <a:srgbClr val="FF0000"/>
                </a:solidFill>
              </a:rPr>
              <a:t>outils</a:t>
            </a:r>
            <a:r>
              <a:rPr lang="fr-FR" dirty="0"/>
              <a:t>, avec des réflexions sur les différents </a:t>
            </a:r>
            <a:r>
              <a:rPr lang="fr-FR" dirty="0" smtClean="0"/>
              <a:t>types d’apprentissages </a:t>
            </a:r>
            <a:r>
              <a:rPr lang="fr-FR" dirty="0"/>
              <a:t>à évaluer (connaissances, compréhension, application etc.), les </a:t>
            </a:r>
            <a:r>
              <a:rPr lang="fr-FR" b="1" dirty="0">
                <a:solidFill>
                  <a:srgbClr val="FF0000"/>
                </a:solidFill>
              </a:rPr>
              <a:t>niveaux de </a:t>
            </a:r>
            <a:r>
              <a:rPr lang="fr-FR" b="1" dirty="0" smtClean="0">
                <a:solidFill>
                  <a:srgbClr val="FF0000"/>
                </a:solidFill>
              </a:rPr>
              <a:t>maîtrise à </a:t>
            </a:r>
            <a:r>
              <a:rPr lang="fr-FR" b="1" dirty="0">
                <a:solidFill>
                  <a:srgbClr val="FF0000"/>
                </a:solidFill>
              </a:rPr>
              <a:t>exiger</a:t>
            </a:r>
            <a:r>
              <a:rPr lang="fr-FR" dirty="0"/>
              <a:t>, et l’outil </a:t>
            </a:r>
            <a:r>
              <a:rPr lang="fr-FR" dirty="0" smtClean="0"/>
              <a:t>correspondant.</a:t>
            </a:r>
            <a:endParaRPr lang="fr-FR" dirty="0"/>
          </a:p>
          <a:p>
            <a:r>
              <a:rPr lang="fr-FR" b="1" dirty="0" smtClean="0">
                <a:solidFill>
                  <a:srgbClr val="FF0000"/>
                </a:solidFill>
              </a:rPr>
              <a:t>Progressions communes </a:t>
            </a:r>
            <a:r>
              <a:rPr lang="fr-FR" dirty="0" smtClean="0"/>
              <a:t>: un autre chantier : nouveaux </a:t>
            </a:r>
            <a:r>
              <a:rPr lang="fr-FR" dirty="0"/>
              <a:t>programmes, </a:t>
            </a:r>
            <a:r>
              <a:rPr lang="fr-FR" dirty="0" smtClean="0"/>
              <a:t>leur appropriation </a:t>
            </a:r>
            <a:r>
              <a:rPr lang="fr-FR" dirty="0"/>
              <a:t>et </a:t>
            </a:r>
            <a:r>
              <a:rPr lang="fr-FR" dirty="0" smtClean="0"/>
              <a:t>l’organisation </a:t>
            </a:r>
            <a:r>
              <a:rPr lang="fr-FR" dirty="0"/>
              <a:t>que les collègues des trois niveaux de cycle choisissent pour </a:t>
            </a:r>
            <a:r>
              <a:rPr lang="fr-FR" dirty="0" smtClean="0"/>
              <a:t>les mettre </a:t>
            </a:r>
            <a:r>
              <a:rPr lang="fr-FR" dirty="0"/>
              <a:t>en oeuvre.</a:t>
            </a:r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32097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flipV="1">
            <a:off x="457200" y="188640"/>
            <a:ext cx="8229600" cy="8599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07504" y="404664"/>
            <a:ext cx="8784976" cy="6336704"/>
          </a:xfrm>
        </p:spPr>
        <p:txBody>
          <a:bodyPr>
            <a:normAutofit fontScale="70000" lnSpcReduction="20000"/>
          </a:bodyPr>
          <a:lstStyle/>
          <a:p>
            <a:pPr>
              <a:buFont typeface="Wingdings" charset="2"/>
              <a:buChar char="§"/>
            </a:pPr>
            <a:r>
              <a:rPr lang="fr-FR" dirty="0" smtClean="0"/>
              <a:t>Nécessité de définir </a:t>
            </a:r>
            <a:r>
              <a:rPr lang="fr-FR" b="1" dirty="0" smtClean="0">
                <a:solidFill>
                  <a:srgbClr val="FF0000"/>
                </a:solidFill>
              </a:rPr>
              <a:t>des temps </a:t>
            </a:r>
            <a:r>
              <a:rPr lang="fr-FR" b="1" dirty="0">
                <a:solidFill>
                  <a:srgbClr val="FF0000"/>
                </a:solidFill>
              </a:rPr>
              <a:t>et des lieux propices</a:t>
            </a:r>
            <a:r>
              <a:rPr lang="fr-FR" b="1" dirty="0"/>
              <a:t> </a:t>
            </a:r>
            <a:r>
              <a:rPr lang="fr-FR" dirty="0"/>
              <a:t>à un croisement des pratiques et à la définition d’objets de travail et </a:t>
            </a:r>
            <a:r>
              <a:rPr lang="fr-FR" dirty="0" smtClean="0"/>
              <a:t>de compétences </a:t>
            </a:r>
            <a:r>
              <a:rPr lang="fr-FR" dirty="0"/>
              <a:t>communs</a:t>
            </a:r>
            <a:r>
              <a:rPr lang="fr-FR" dirty="0" smtClean="0"/>
              <a:t>.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>
              <a:buFont typeface="Arial"/>
              <a:buChar char="•"/>
            </a:pPr>
            <a:r>
              <a:rPr lang="fr-FR" b="1" dirty="0" smtClean="0">
                <a:solidFill>
                  <a:srgbClr val="FF0000"/>
                </a:solidFill>
              </a:rPr>
              <a:t>L’Autonomie</a:t>
            </a:r>
            <a:r>
              <a:rPr lang="fr-FR" b="1" dirty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de </a:t>
            </a:r>
            <a:r>
              <a:rPr lang="fr-FR" b="1" dirty="0">
                <a:solidFill>
                  <a:srgbClr val="FF0000"/>
                </a:solidFill>
              </a:rPr>
              <a:t>l’élève </a:t>
            </a:r>
            <a:r>
              <a:rPr lang="fr-FR" dirty="0"/>
              <a:t>revêt des définitions très différentes selon les </a:t>
            </a:r>
            <a:r>
              <a:rPr lang="fr-FR" dirty="0" smtClean="0"/>
              <a:t>niveaux d’enseignement </a:t>
            </a:r>
            <a:r>
              <a:rPr lang="fr-FR" dirty="0"/>
              <a:t>:</a:t>
            </a:r>
          </a:p>
          <a:p>
            <a:pPr marL="544513" indent="0">
              <a:buNone/>
            </a:pPr>
            <a:r>
              <a:rPr lang="fr-FR" dirty="0"/>
              <a:t>– Capacité à prendre en charge son travail individuel,</a:t>
            </a:r>
          </a:p>
          <a:p>
            <a:pPr marL="544513" indent="0">
              <a:buNone/>
            </a:pPr>
            <a:r>
              <a:rPr lang="fr-FR" dirty="0"/>
              <a:t>– Capacité à prendre sa place en responsabilité dans un travail d’équipe,</a:t>
            </a:r>
          </a:p>
          <a:p>
            <a:pPr marL="544513" indent="0">
              <a:buNone/>
            </a:pPr>
            <a:r>
              <a:rPr lang="fr-FR" dirty="0"/>
              <a:t>– Capacité à se repérer dans le temps et dans l’espace </a:t>
            </a:r>
            <a:r>
              <a:rPr lang="fr-FR" dirty="0" smtClean="0"/>
              <a:t>de l’école/ </a:t>
            </a:r>
            <a:r>
              <a:rPr lang="fr-FR" dirty="0"/>
              <a:t>collège,</a:t>
            </a:r>
          </a:p>
          <a:p>
            <a:pPr marL="544513" indent="0">
              <a:buNone/>
            </a:pPr>
            <a:r>
              <a:rPr lang="fr-FR" dirty="0"/>
              <a:t>– Capacité à réguler son comportement en fonction des attentes de l’adulte </a:t>
            </a:r>
            <a:endParaRPr lang="fr-FR" dirty="0" smtClean="0"/>
          </a:p>
          <a:p>
            <a:pPr marL="544513" indent="0">
              <a:buNone/>
            </a:pPr>
            <a:endParaRPr lang="fr-FR" dirty="0" smtClean="0"/>
          </a:p>
          <a:p>
            <a:pPr marL="0" indent="0" algn="just">
              <a:buNone/>
            </a:pPr>
            <a:r>
              <a:rPr lang="fr-FR" dirty="0" smtClean="0"/>
              <a:t>Remarque : Les </a:t>
            </a:r>
            <a:r>
              <a:rPr lang="fr-FR" dirty="0"/>
              <a:t>professeurs font souvent le constat, notamment lors de visites croisées école‐collège</a:t>
            </a:r>
            <a:r>
              <a:rPr lang="fr-FR" dirty="0" smtClean="0"/>
              <a:t>, d’une </a:t>
            </a:r>
            <a:r>
              <a:rPr lang="fr-FR" dirty="0"/>
              <a:t>évolution de l’attitude de l’élève, en partie due aux exigences des professeurs </a:t>
            </a:r>
            <a:r>
              <a:rPr lang="fr-FR" dirty="0" smtClean="0"/>
              <a:t>et aux modalités d’organisation </a:t>
            </a:r>
            <a:r>
              <a:rPr lang="fr-FR" dirty="0"/>
              <a:t>de </a:t>
            </a:r>
            <a:r>
              <a:rPr lang="fr-FR" dirty="0" smtClean="0"/>
              <a:t>l’enseignement. </a:t>
            </a:r>
          </a:p>
          <a:p>
            <a:pPr marL="0" indent="0">
              <a:buNone/>
            </a:pPr>
            <a:r>
              <a:rPr lang="fr-FR" dirty="0" smtClean="0"/>
              <a:t>L’ensemble des collègues se donnent pour objectif le développement de l’autonomie de l’élève = objet d’étude commun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33915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264696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fr-FR" sz="4200" b="1" dirty="0" smtClean="0">
                <a:solidFill>
                  <a:srgbClr val="FF0000"/>
                </a:solidFill>
              </a:rPr>
              <a:t>Diversification </a:t>
            </a:r>
            <a:r>
              <a:rPr lang="fr-FR" sz="4200" b="1" dirty="0" smtClean="0"/>
              <a:t>: </a:t>
            </a:r>
            <a:r>
              <a:rPr lang="fr-FR" sz="4200" dirty="0" smtClean="0"/>
              <a:t>comment diversifier </a:t>
            </a:r>
            <a:r>
              <a:rPr lang="fr-FR" sz="4200" dirty="0"/>
              <a:t>les formes d’enseignement </a:t>
            </a:r>
            <a:r>
              <a:rPr lang="fr-FR" sz="4200" dirty="0" smtClean="0"/>
              <a:t>; L’école</a:t>
            </a:r>
            <a:r>
              <a:rPr lang="fr-FR" sz="4200" dirty="0"/>
              <a:t> </a:t>
            </a:r>
            <a:r>
              <a:rPr lang="fr-FR" sz="4200" dirty="0" smtClean="0"/>
              <a:t>élémentaire </a:t>
            </a:r>
            <a:r>
              <a:rPr lang="fr-FR" sz="4200" dirty="0"/>
              <a:t>a historiquement plus l’habitude de varier les formes </a:t>
            </a:r>
            <a:r>
              <a:rPr lang="fr-FR" sz="4200" dirty="0" smtClean="0"/>
              <a:t> d’enseignement (classes </a:t>
            </a:r>
            <a:r>
              <a:rPr lang="fr-FR" sz="4200" dirty="0"/>
              <a:t>multi‐</a:t>
            </a:r>
            <a:r>
              <a:rPr lang="fr-FR" sz="4200" dirty="0" smtClean="0"/>
              <a:t>niveaux) (</a:t>
            </a:r>
            <a:r>
              <a:rPr lang="fr-FR" sz="4200" dirty="0"/>
              <a:t>plans </a:t>
            </a:r>
            <a:r>
              <a:rPr lang="fr-FR" sz="4200" dirty="0" smtClean="0"/>
              <a:t>de travail</a:t>
            </a:r>
            <a:r>
              <a:rPr lang="fr-FR" sz="4200" dirty="0"/>
              <a:t>, ilots, tutorats…)</a:t>
            </a:r>
          </a:p>
          <a:p>
            <a:pPr marL="0" indent="0">
              <a:buNone/>
            </a:pPr>
            <a:r>
              <a:rPr lang="fr-FR" sz="4200" b="1" dirty="0" smtClean="0">
                <a:solidFill>
                  <a:srgbClr val="FF0000"/>
                </a:solidFill>
              </a:rPr>
              <a:t>Différenciation : autre volet </a:t>
            </a:r>
            <a:r>
              <a:rPr lang="fr-FR" sz="4200" b="1" dirty="0">
                <a:solidFill>
                  <a:srgbClr val="FF0000"/>
                </a:solidFill>
              </a:rPr>
              <a:t>de l’accompagnement </a:t>
            </a:r>
            <a:r>
              <a:rPr lang="fr-FR" sz="4200" dirty="0"/>
              <a:t>pédagogique mis en avant dans le décret de novembre 2014</a:t>
            </a:r>
          </a:p>
          <a:p>
            <a:pPr marL="0" indent="0" algn="just">
              <a:buNone/>
            </a:pPr>
            <a:r>
              <a:rPr lang="fr-FR" sz="4200" dirty="0"/>
              <a:t>qui fonde la réforme des cycles et celle du collège. Là encore il existe une différence </a:t>
            </a:r>
            <a:r>
              <a:rPr lang="fr-FR" sz="4200" dirty="0" smtClean="0"/>
              <a:t>culturelle importante </a:t>
            </a:r>
            <a:r>
              <a:rPr lang="fr-FR" sz="4200" dirty="0"/>
              <a:t>entre professeurs des écoles et professeurs des collèges. </a:t>
            </a:r>
            <a:r>
              <a:rPr lang="fr-FR" sz="4200" dirty="0" smtClean="0">
                <a:solidFill>
                  <a:srgbClr val="FF0000"/>
                </a:solidFill>
              </a:rPr>
              <a:t>Des observations</a:t>
            </a:r>
            <a:r>
              <a:rPr lang="fr-FR" sz="4200" dirty="0">
                <a:solidFill>
                  <a:srgbClr val="FF0000"/>
                </a:solidFill>
              </a:rPr>
              <a:t> </a:t>
            </a:r>
            <a:r>
              <a:rPr lang="fr-FR" sz="4200" dirty="0" smtClean="0">
                <a:solidFill>
                  <a:srgbClr val="FF0000"/>
                </a:solidFill>
              </a:rPr>
              <a:t>croisées </a:t>
            </a:r>
            <a:r>
              <a:rPr lang="fr-FR" sz="4200" dirty="0"/>
              <a:t>sont fondamentales pour réfléchir aux postures d’enseignants, notamment en </a:t>
            </a:r>
            <a:r>
              <a:rPr lang="fr-FR" sz="4200" dirty="0" smtClean="0"/>
              <a:t>termes d’étayage </a:t>
            </a:r>
            <a:r>
              <a:rPr lang="fr-FR" sz="4200" dirty="0"/>
              <a:t>et de </a:t>
            </a:r>
            <a:r>
              <a:rPr lang="fr-FR" sz="4200" dirty="0" err="1"/>
              <a:t>désétayage</a:t>
            </a:r>
            <a:r>
              <a:rPr lang="fr-FR" sz="4200" dirty="0"/>
              <a:t> des élèves.</a:t>
            </a:r>
          </a:p>
        </p:txBody>
      </p:sp>
    </p:spTree>
    <p:extLst>
      <p:ext uri="{BB962C8B-B14F-4D97-AF65-F5344CB8AC3E}">
        <p14:creationId xmlns:p14="http://schemas.microsoft.com/office/powerpoint/2010/main" val="197830690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92696"/>
            <a:ext cx="8507288" cy="5904656"/>
          </a:xfrm>
        </p:spPr>
        <p:txBody>
          <a:bodyPr>
            <a:normAutofit fontScale="77500" lnSpcReduction="20000"/>
          </a:bodyPr>
          <a:lstStyle/>
          <a:p>
            <a:r>
              <a:rPr lang="fr-FR" b="1" dirty="0">
                <a:solidFill>
                  <a:srgbClr val="FF0000"/>
                </a:solidFill>
              </a:rPr>
              <a:t>Place de </a:t>
            </a:r>
            <a:r>
              <a:rPr lang="fr-FR" b="1" dirty="0" smtClean="0">
                <a:solidFill>
                  <a:srgbClr val="FF0000"/>
                </a:solidFill>
              </a:rPr>
              <a:t>l’erreur</a:t>
            </a:r>
            <a:r>
              <a:rPr lang="fr-FR" dirty="0">
                <a:solidFill>
                  <a:srgbClr val="FF0000"/>
                </a:solidFill>
              </a:rPr>
              <a:t> </a:t>
            </a:r>
            <a:r>
              <a:rPr lang="fr-FR" dirty="0" smtClean="0"/>
              <a:t>:  </a:t>
            </a:r>
            <a:r>
              <a:rPr lang="fr-FR" dirty="0"/>
              <a:t>importance du processus de recherche et du brouillon</a:t>
            </a:r>
          </a:p>
          <a:p>
            <a:pPr algn="just"/>
            <a:r>
              <a:rPr lang="fr-FR" dirty="0" smtClean="0"/>
              <a:t>L’erreur</a:t>
            </a:r>
            <a:r>
              <a:rPr lang="fr-FR" dirty="0"/>
              <a:t>, vue </a:t>
            </a:r>
            <a:r>
              <a:rPr lang="fr-FR" dirty="0" smtClean="0"/>
              <a:t>comme </a:t>
            </a:r>
            <a:r>
              <a:rPr lang="fr-FR" dirty="0"/>
              <a:t>une étape constitutive du processus d’apprentissage, est </a:t>
            </a:r>
            <a:r>
              <a:rPr lang="fr-FR" dirty="0" smtClean="0"/>
              <a:t>aujourd’hui devenue </a:t>
            </a:r>
            <a:r>
              <a:rPr lang="fr-FR" dirty="0"/>
              <a:t>un enjeu majeur de la pédagogie et représente une entrée également intéressante pour </a:t>
            </a:r>
            <a:r>
              <a:rPr lang="fr-FR" dirty="0" smtClean="0"/>
              <a:t>le travail </a:t>
            </a:r>
            <a:r>
              <a:rPr lang="fr-FR" dirty="0"/>
              <a:t>inter‐degrés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pPr algn="just"/>
            <a:r>
              <a:rPr lang="fr-FR" b="1" dirty="0" smtClean="0">
                <a:solidFill>
                  <a:srgbClr val="FF0000"/>
                </a:solidFill>
              </a:rPr>
              <a:t>Pratiques </a:t>
            </a:r>
            <a:r>
              <a:rPr lang="fr-FR" b="1" dirty="0">
                <a:solidFill>
                  <a:srgbClr val="FF0000"/>
                </a:solidFill>
              </a:rPr>
              <a:t>d’évaluation en cours </a:t>
            </a:r>
            <a:r>
              <a:rPr lang="fr-FR" b="1" dirty="0" smtClean="0">
                <a:solidFill>
                  <a:srgbClr val="FF0000"/>
                </a:solidFill>
              </a:rPr>
              <a:t>d’apprentissage </a:t>
            </a:r>
            <a:r>
              <a:rPr lang="fr-FR" b="1" dirty="0" smtClean="0"/>
              <a:t>: </a:t>
            </a:r>
            <a:r>
              <a:rPr lang="fr-FR" b="1" dirty="0"/>
              <a:t> </a:t>
            </a:r>
            <a:r>
              <a:rPr lang="fr-FR" dirty="0" smtClean="0"/>
              <a:t>Au</a:t>
            </a:r>
            <a:r>
              <a:rPr lang="fr-FR" dirty="0"/>
              <a:t>‐delà de l’harmonisation des modalités d’évaluation, la question de l’évaluation comme </a:t>
            </a:r>
            <a:r>
              <a:rPr lang="fr-FR" dirty="0" smtClean="0"/>
              <a:t>geste professionnel </a:t>
            </a:r>
            <a:r>
              <a:rPr lang="fr-FR" dirty="0"/>
              <a:t>quotidien est également soulevée puisqu’il s’agit là du premier acte pédagogique </a:t>
            </a:r>
            <a:r>
              <a:rPr lang="fr-FR" dirty="0" smtClean="0"/>
              <a:t>de l’enseignant </a:t>
            </a:r>
            <a:r>
              <a:rPr lang="fr-FR" dirty="0"/>
              <a:t>et qu’il est aujourd’hui admis que le simple contrôle sommatif en fin de séquence </a:t>
            </a:r>
            <a:r>
              <a:rPr lang="fr-FR" dirty="0" smtClean="0"/>
              <a:t>ne peut </a:t>
            </a:r>
            <a:r>
              <a:rPr lang="fr-FR" dirty="0"/>
              <a:t>suffire à renvoyer suffisamment d’information à l’élève sur ses acquis et qu’il faut diversifier </a:t>
            </a:r>
            <a:r>
              <a:rPr lang="fr-FR" dirty="0" smtClean="0"/>
              <a:t>les  moments </a:t>
            </a:r>
            <a:r>
              <a:rPr lang="fr-FR" dirty="0"/>
              <a:t>et les modalités d’évaluation pour mieux l’aider dans ses apprentissages.</a:t>
            </a:r>
          </a:p>
        </p:txBody>
      </p:sp>
    </p:spTree>
    <p:extLst>
      <p:ext uri="{BB962C8B-B14F-4D97-AF65-F5344CB8AC3E}">
        <p14:creationId xmlns:p14="http://schemas.microsoft.com/office/powerpoint/2010/main" val="1552021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Accompagnement Personnalisé associant premier et second degrés</a:t>
            </a:r>
          </a:p>
          <a:p>
            <a:pPr marL="0" indent="0">
              <a:buNone/>
            </a:pPr>
            <a:r>
              <a:rPr lang="fr-FR" dirty="0" smtClean="0"/>
              <a:t>Ecoute </a:t>
            </a:r>
            <a:r>
              <a:rPr lang="fr-FR" dirty="0"/>
              <a:t>– attention – concentration</a:t>
            </a:r>
          </a:p>
          <a:p>
            <a:pPr marL="0" indent="0" algn="just">
              <a:buNone/>
            </a:pPr>
            <a:r>
              <a:rPr lang="fr-FR" b="1" dirty="0">
                <a:solidFill>
                  <a:srgbClr val="FF0000"/>
                </a:solidFill>
              </a:rPr>
              <a:t>La gestion de groupe </a:t>
            </a:r>
            <a:r>
              <a:rPr lang="fr-FR" dirty="0"/>
              <a:t>et notamment cette question de la mobilisation cognitive fait partie des </a:t>
            </a:r>
            <a:r>
              <a:rPr lang="fr-FR" dirty="0" smtClean="0"/>
              <a:t>pistes intéressantes </a:t>
            </a:r>
            <a:r>
              <a:rPr lang="fr-FR" dirty="0"/>
              <a:t>évoquées dans certains </a:t>
            </a:r>
            <a:r>
              <a:rPr lang="fr-FR" dirty="0" smtClean="0"/>
              <a:t>établissements.</a:t>
            </a:r>
            <a:endParaRPr lang="fr-FR" dirty="0"/>
          </a:p>
          <a:p>
            <a:pPr marL="0" indent="0" algn="just">
              <a:buNone/>
            </a:pPr>
            <a:r>
              <a:rPr lang="fr-FR" b="1" dirty="0" smtClean="0">
                <a:solidFill>
                  <a:srgbClr val="FF0000"/>
                </a:solidFill>
              </a:rPr>
              <a:t>Unité </a:t>
            </a:r>
            <a:r>
              <a:rPr lang="fr-FR" b="1" dirty="0">
                <a:solidFill>
                  <a:srgbClr val="FF0000"/>
                </a:solidFill>
              </a:rPr>
              <a:t>de </a:t>
            </a:r>
            <a:r>
              <a:rPr lang="fr-FR" b="1" dirty="0" smtClean="0">
                <a:solidFill>
                  <a:srgbClr val="FF0000"/>
                </a:solidFill>
              </a:rPr>
              <a:t>lieu </a:t>
            </a:r>
            <a:r>
              <a:rPr lang="fr-FR" b="1" dirty="0" smtClean="0"/>
              <a:t>: </a:t>
            </a:r>
            <a:r>
              <a:rPr lang="fr-FR" dirty="0" smtClean="0"/>
              <a:t>Quel </a:t>
            </a:r>
            <a:r>
              <a:rPr lang="fr-FR" dirty="0"/>
              <a:t>espace pour les nouveaux élèves de 6ème ? La rupture entre le modèle de la classe unique à</a:t>
            </a:r>
          </a:p>
          <a:p>
            <a:pPr marL="0" indent="0" algn="just">
              <a:buNone/>
            </a:pPr>
            <a:r>
              <a:rPr lang="fr-FR" dirty="0"/>
              <a:t>l’école et une mobilité extrême au collège est‐elle souhaitable ? Faut‐il envisager des classes </a:t>
            </a:r>
            <a:r>
              <a:rPr lang="fr-FR" dirty="0" smtClean="0"/>
              <a:t>uniques en </a:t>
            </a:r>
            <a:r>
              <a:rPr lang="fr-FR" dirty="0"/>
              <a:t>6ème quand c’est possible, ou un aménagement progressif de l’espace et des emplois du temps ?</a:t>
            </a:r>
          </a:p>
          <a:p>
            <a:pPr marL="0" indent="0" algn="just">
              <a:buNone/>
            </a:pPr>
            <a:r>
              <a:rPr lang="fr-FR" dirty="0"/>
              <a:t>Que deviennent les outils individuels et collectifs (affichages) si répandus en CM2 ? Quel </a:t>
            </a:r>
            <a:r>
              <a:rPr lang="fr-FR" dirty="0" smtClean="0"/>
              <a:t>outillage peut</a:t>
            </a:r>
            <a:r>
              <a:rPr lang="fr-FR" dirty="0"/>
              <a:t>‐on proposer en 6ème pour accompagner les élèves notamment les moins autonomes ?</a:t>
            </a:r>
          </a:p>
        </p:txBody>
      </p:sp>
    </p:spTree>
    <p:extLst>
      <p:ext uri="{BB962C8B-B14F-4D97-AF65-F5344CB8AC3E}">
        <p14:creationId xmlns:p14="http://schemas.microsoft.com/office/powerpoint/2010/main" val="2336790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Unité de temps</a:t>
            </a:r>
          </a:p>
          <a:p>
            <a:pPr marL="0" indent="0">
              <a:buNone/>
            </a:pPr>
            <a:r>
              <a:rPr lang="fr-FR" dirty="0"/>
              <a:t>La segmentation de l’emploi du temps de sixième par tranches horaires est là aussi interrogée.</a:t>
            </a:r>
          </a:p>
          <a:p>
            <a:pPr marL="0" indent="0" algn="just">
              <a:buNone/>
            </a:pPr>
            <a:r>
              <a:rPr lang="fr-FR" dirty="0"/>
              <a:t>Quelle progressivité dans l’évolution de l’emploi du temps du CM1 à la 6ème ? Peut‐on </a:t>
            </a:r>
            <a:r>
              <a:rPr lang="fr-FR" dirty="0" smtClean="0"/>
              <a:t>envisager quelques </a:t>
            </a:r>
            <a:r>
              <a:rPr lang="fr-FR" dirty="0"/>
              <a:t>plages horaires plus longues de façon à faciliter la diversification des formes pédagogiques</a:t>
            </a:r>
            <a:r>
              <a:rPr lang="fr-FR" dirty="0" smtClean="0"/>
              <a:t>, notamment </a:t>
            </a:r>
            <a:r>
              <a:rPr lang="fr-FR" dirty="0"/>
              <a:t>le travail par groupes et la pédagogie de projet ?</a:t>
            </a:r>
          </a:p>
          <a:p>
            <a:pPr marL="0" indent="0">
              <a:buNone/>
            </a:pP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8056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Repères institutionnels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600200"/>
            <a:ext cx="8856984" cy="4525963"/>
          </a:xfrm>
        </p:spPr>
        <p:txBody>
          <a:bodyPr/>
          <a:lstStyle/>
          <a:p>
            <a:r>
              <a:rPr lang="fr-FR" dirty="0"/>
              <a:t>l’instauration du collège </a:t>
            </a:r>
            <a:r>
              <a:rPr lang="fr-FR" dirty="0" smtClean="0"/>
              <a:t>unique en </a:t>
            </a:r>
            <a:r>
              <a:rPr lang="fr-FR" b="1" dirty="0" smtClean="0"/>
              <a:t>1975</a:t>
            </a:r>
          </a:p>
          <a:p>
            <a:pPr algn="just"/>
            <a:r>
              <a:rPr lang="fr-FR" dirty="0"/>
              <a:t>socle commun de connaissances et de compétences dans la </a:t>
            </a:r>
            <a:r>
              <a:rPr lang="fr-FR" dirty="0" smtClean="0"/>
              <a:t>loi d’orientation </a:t>
            </a:r>
            <a:r>
              <a:rPr lang="fr-FR" dirty="0"/>
              <a:t>et de programme pour l’avenir de l’École du 23 avril </a:t>
            </a:r>
            <a:r>
              <a:rPr lang="fr-FR" b="1" dirty="0" smtClean="0"/>
              <a:t>2005</a:t>
            </a:r>
          </a:p>
          <a:p>
            <a:r>
              <a:rPr lang="fr-FR" dirty="0"/>
              <a:t>la loi de refondation du 8 juillet </a:t>
            </a:r>
            <a:r>
              <a:rPr lang="fr-FR" b="1" dirty="0"/>
              <a:t>2013</a:t>
            </a:r>
          </a:p>
        </p:txBody>
      </p:sp>
    </p:spTree>
    <p:extLst>
      <p:ext uri="{BB962C8B-B14F-4D97-AF65-F5344CB8AC3E}">
        <p14:creationId xmlns:p14="http://schemas.microsoft.com/office/powerpoint/2010/main" val="36366923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b="1" dirty="0" smtClean="0"/>
              <a:t>Freins identifiés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dirty="0" smtClean="0"/>
              <a:t>Mauvaise </a:t>
            </a:r>
            <a:r>
              <a:rPr lang="fr-FR" dirty="0"/>
              <a:t>interprétation de la dynamique de cycle</a:t>
            </a:r>
          </a:p>
          <a:p>
            <a:pPr marL="0" indent="0" algn="just">
              <a:buNone/>
            </a:pPr>
            <a:r>
              <a:rPr lang="fr-FR" dirty="0"/>
              <a:t> Programme : </a:t>
            </a:r>
            <a:r>
              <a:rPr lang="fr-FR" dirty="0">
                <a:solidFill>
                  <a:srgbClr val="FF0000"/>
                </a:solidFill>
              </a:rPr>
              <a:t>ne pas annualiser les programmes </a:t>
            </a:r>
            <a:r>
              <a:rPr lang="fr-FR" dirty="0"/>
              <a:t>par des progressions, mais </a:t>
            </a:r>
            <a:r>
              <a:rPr lang="fr-FR" dirty="0">
                <a:solidFill>
                  <a:srgbClr val="FF0000"/>
                </a:solidFill>
              </a:rPr>
              <a:t>raisonner en </a:t>
            </a:r>
            <a:r>
              <a:rPr lang="fr-FR" dirty="0" smtClean="0">
                <a:solidFill>
                  <a:srgbClr val="FF0000"/>
                </a:solidFill>
              </a:rPr>
              <a:t>termes de </a:t>
            </a:r>
            <a:r>
              <a:rPr lang="fr-FR" dirty="0">
                <a:solidFill>
                  <a:srgbClr val="FF0000"/>
                </a:solidFill>
              </a:rPr>
              <a:t>niveaux de maitrise et de progressions </a:t>
            </a:r>
            <a:r>
              <a:rPr lang="fr-FR" dirty="0" smtClean="0">
                <a:solidFill>
                  <a:srgbClr val="FF0000"/>
                </a:solidFill>
              </a:rPr>
              <a:t>spiralaires</a:t>
            </a:r>
            <a:r>
              <a:rPr lang="fr-FR" dirty="0" smtClean="0"/>
              <a:t>.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 Spécialisation des professeurs (fondamentaux et spécialisation disciplinaire) ou culture </a:t>
            </a:r>
            <a:r>
              <a:rPr lang="fr-FR" dirty="0" smtClean="0"/>
              <a:t>commune ?</a:t>
            </a:r>
            <a:endParaRPr lang="fr-FR" dirty="0"/>
          </a:p>
          <a:p>
            <a:pPr algn="just"/>
            <a:r>
              <a:rPr lang="fr-FR" dirty="0" smtClean="0"/>
              <a:t>La </a:t>
            </a:r>
            <a:r>
              <a:rPr lang="fr-FR" dirty="0"/>
              <a:t>rupture brutale en terme d’unité de lieux, de temps et son corollaire sur les modalités </a:t>
            </a:r>
            <a:r>
              <a:rPr lang="fr-FR" dirty="0" smtClean="0"/>
              <a:t>de fonctionnement</a:t>
            </a:r>
            <a:r>
              <a:rPr lang="fr-FR" dirty="0"/>
              <a:t>, notamment concernant </a:t>
            </a:r>
            <a:r>
              <a:rPr lang="fr-FR" dirty="0" smtClean="0"/>
              <a:t>l’autonomie</a:t>
            </a:r>
          </a:p>
          <a:p>
            <a:r>
              <a:rPr lang="fr-FR" dirty="0" smtClean="0"/>
              <a:t>Le </a:t>
            </a:r>
            <a:r>
              <a:rPr lang="fr-FR" dirty="0"/>
              <a:t>manque de volonté ou la surcharge en termes de réunions et concertations</a:t>
            </a:r>
          </a:p>
        </p:txBody>
      </p:sp>
    </p:spTree>
    <p:extLst>
      <p:ext uri="{BB962C8B-B14F-4D97-AF65-F5344CB8AC3E}">
        <p14:creationId xmlns:p14="http://schemas.microsoft.com/office/powerpoint/2010/main" val="2630342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fr-FR" b="1" dirty="0" smtClean="0"/>
              <a:t>Des leviers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61662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r-FR" b="1" dirty="0" smtClean="0"/>
              <a:t>Pilotage </a:t>
            </a: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La bonne compréhension du cycle 3 ( différent de la simple liaison) nécessite  des OBJECTIFS de la part des  pilotes</a:t>
            </a:r>
          </a:p>
          <a:p>
            <a:pPr algn="just">
              <a:buFont typeface="Wingdings" charset="2"/>
              <a:buChar char="Ø"/>
            </a:pPr>
            <a:r>
              <a:rPr lang="fr-FR" dirty="0" smtClean="0"/>
              <a:t>De la culture inter‐degrés vers la culture de cycle : </a:t>
            </a:r>
            <a:r>
              <a:rPr lang="fr-FR" dirty="0" smtClean="0">
                <a:solidFill>
                  <a:srgbClr val="FF0000"/>
                </a:solidFill>
              </a:rPr>
              <a:t>a</a:t>
            </a:r>
            <a:r>
              <a:rPr lang="fr-FR" dirty="0" smtClean="0"/>
              <a:t>ller vers la </a:t>
            </a:r>
            <a:r>
              <a:rPr lang="fr-FR" dirty="0" smtClean="0">
                <a:solidFill>
                  <a:srgbClr val="FF0000"/>
                </a:solidFill>
              </a:rPr>
              <a:t>convergence plutôt que vers la spécificité</a:t>
            </a:r>
          </a:p>
          <a:p>
            <a:pPr algn="just">
              <a:buFont typeface="Wingdings" charset="2"/>
              <a:buChar char="Ø"/>
            </a:pPr>
            <a:r>
              <a:rPr lang="fr-FR" dirty="0" smtClean="0"/>
              <a:t>Les entrées à privilégier : organisationnelles et pédagogiques. </a:t>
            </a:r>
          </a:p>
          <a:p>
            <a:pPr algn="just">
              <a:buFont typeface="Wingdings" charset="2"/>
              <a:buChar char="Ø"/>
            </a:pPr>
            <a:r>
              <a:rPr lang="fr-FR" dirty="0" smtClean="0"/>
              <a:t>Le conseil de cycle 3 (qui? Quand? Où? Pour quoi?), périodicité? Calendrier? Plan de travail? </a:t>
            </a:r>
          </a:p>
          <a:p>
            <a:pPr algn="just">
              <a:buFont typeface="Wingdings" charset="2"/>
              <a:buChar char="Ø"/>
              <a:tabLst>
                <a:tab pos="180975" algn="l"/>
              </a:tabLst>
            </a:pPr>
            <a:r>
              <a:rPr lang="fr-FR" dirty="0" smtClean="0"/>
              <a:t>Des moments et des lieux d’échanges organisés : des formations d’initiatives locales,</a:t>
            </a:r>
          </a:p>
          <a:p>
            <a:pPr>
              <a:buFont typeface="Wingdings" charset="2"/>
              <a:buChar char="Ø"/>
              <a:tabLst>
                <a:tab pos="180975" algn="l"/>
              </a:tabLst>
            </a:pPr>
            <a:r>
              <a:rPr lang="fr-FR" dirty="0" smtClean="0"/>
              <a:t>Des moyens au service de la formation</a:t>
            </a:r>
          </a:p>
          <a:p>
            <a:pPr algn="just">
              <a:buFont typeface="Wingdings" charset="2"/>
              <a:buChar char="Ø"/>
              <a:tabLst>
                <a:tab pos="180975" algn="l"/>
              </a:tabLst>
            </a:pPr>
            <a:r>
              <a:rPr lang="fr-FR" dirty="0"/>
              <a:t>D</a:t>
            </a:r>
            <a:r>
              <a:rPr lang="fr-FR" dirty="0" smtClean="0"/>
              <a:t>es </a:t>
            </a:r>
            <a:r>
              <a:rPr lang="fr-FR" dirty="0"/>
              <a:t>projets, qui ne sont pas une fin mais le moyen de mobiliser les enseignants</a:t>
            </a:r>
          </a:p>
        </p:txBody>
      </p:sp>
    </p:spTree>
    <p:extLst>
      <p:ext uri="{BB962C8B-B14F-4D97-AF65-F5344CB8AC3E}">
        <p14:creationId xmlns:p14="http://schemas.microsoft.com/office/powerpoint/2010/main" val="15826397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>
              <a:buFont typeface="Wingdings" charset="2"/>
              <a:buChar char="Ø"/>
            </a:pPr>
            <a:r>
              <a:rPr lang="fr-FR" dirty="0" smtClean="0"/>
              <a:t>Réfléchir </a:t>
            </a:r>
            <a:r>
              <a:rPr lang="fr-FR" dirty="0"/>
              <a:t>à l’organisation fonctionnelle (binômes référents disciplinaires</a:t>
            </a:r>
            <a:r>
              <a:rPr lang="fr-FR" dirty="0" smtClean="0"/>
              <a:t>)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Anticiper </a:t>
            </a:r>
            <a:r>
              <a:rPr lang="fr-FR" dirty="0"/>
              <a:t>le calendrier des réunions et des </a:t>
            </a:r>
            <a:r>
              <a:rPr lang="fr-FR" dirty="0" smtClean="0"/>
              <a:t>formations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Anticiper </a:t>
            </a:r>
            <a:r>
              <a:rPr lang="fr-FR" dirty="0"/>
              <a:t>le plan de formation inter‐</a:t>
            </a:r>
            <a:r>
              <a:rPr lang="fr-FR" dirty="0" smtClean="0"/>
              <a:t>degrés</a:t>
            </a:r>
            <a:endParaRPr lang="fr-FR" dirty="0"/>
          </a:p>
          <a:p>
            <a:pPr>
              <a:buFont typeface="Wingdings" charset="2"/>
              <a:buChar char="Ø"/>
            </a:pPr>
            <a:r>
              <a:rPr lang="fr-FR" dirty="0" smtClean="0"/>
              <a:t>Proposer </a:t>
            </a:r>
            <a:r>
              <a:rPr lang="fr-FR" dirty="0"/>
              <a:t>des moments et des lieux d’échange de pratiques professionnelles</a:t>
            </a:r>
          </a:p>
        </p:txBody>
      </p:sp>
    </p:spTree>
    <p:extLst>
      <p:ext uri="{BB962C8B-B14F-4D97-AF65-F5344CB8AC3E}">
        <p14:creationId xmlns:p14="http://schemas.microsoft.com/office/powerpoint/2010/main" val="5071724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/>
              <a:t>Des conseils 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algn="just">
              <a:buFont typeface="Wingdings" charset="2"/>
              <a:buChar char="Ø"/>
            </a:pPr>
            <a:r>
              <a:rPr lang="fr-FR" dirty="0"/>
              <a:t>Accompagner l’apprentissage des fondamentaux tout au long du collège</a:t>
            </a:r>
          </a:p>
          <a:p>
            <a:pPr algn="just">
              <a:buFont typeface="Wingdings" charset="2"/>
              <a:buChar char="Ø"/>
            </a:pPr>
            <a:r>
              <a:rPr lang="fr-FR" dirty="0" smtClean="0"/>
              <a:t>Intégrer </a:t>
            </a:r>
            <a:r>
              <a:rPr lang="fr-FR" dirty="0"/>
              <a:t>les outils de maîtrise de la langue dans les différentes disciplines au collège</a:t>
            </a:r>
          </a:p>
          <a:p>
            <a:pPr algn="just">
              <a:buFont typeface="Wingdings" charset="2"/>
              <a:buChar char="Ø"/>
            </a:pPr>
            <a:r>
              <a:rPr lang="fr-FR" dirty="0" smtClean="0"/>
              <a:t>Réduire </a:t>
            </a:r>
            <a:r>
              <a:rPr lang="fr-FR" dirty="0"/>
              <a:t>la rupture en termes d’espace, de temps et d’outillage des élèves entre l’école et </a:t>
            </a:r>
            <a:r>
              <a:rPr lang="fr-FR" dirty="0" smtClean="0"/>
              <a:t>la sixième </a:t>
            </a:r>
            <a:r>
              <a:rPr lang="fr-FR" dirty="0"/>
              <a:t>(classe unique, classe outil).</a:t>
            </a:r>
          </a:p>
          <a:p>
            <a:pPr>
              <a:buFont typeface="Wingdings" charset="2"/>
              <a:buChar char="Ø"/>
            </a:pPr>
            <a:r>
              <a:rPr lang="fr-FR" dirty="0" smtClean="0"/>
              <a:t>Articuler </a:t>
            </a:r>
            <a:r>
              <a:rPr lang="fr-FR" dirty="0"/>
              <a:t>pratiques, réflexivité et formation</a:t>
            </a:r>
          </a:p>
        </p:txBody>
      </p:sp>
    </p:spTree>
    <p:extLst>
      <p:ext uri="{BB962C8B-B14F-4D97-AF65-F5344CB8AC3E}">
        <p14:creationId xmlns:p14="http://schemas.microsoft.com/office/powerpoint/2010/main" val="3652599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cycle de consolidation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fr-FR" dirty="0"/>
              <a:t>La création du cycle de consolidation se veut une </a:t>
            </a:r>
            <a:r>
              <a:rPr lang="fr-FR" dirty="0">
                <a:solidFill>
                  <a:srgbClr val="FF0000"/>
                </a:solidFill>
              </a:rPr>
              <a:t>réponse structurelle </a:t>
            </a:r>
            <a:r>
              <a:rPr lang="fr-FR" dirty="0"/>
              <a:t>à un constat qui perdure, </a:t>
            </a:r>
            <a:r>
              <a:rPr lang="fr-FR" dirty="0" smtClean="0"/>
              <a:t>celui de </a:t>
            </a:r>
            <a:r>
              <a:rPr lang="fr-FR" dirty="0"/>
              <a:t>la difficile liaison entre l’école et le collège, notamment au plan de la continuité </a:t>
            </a:r>
            <a:r>
              <a:rPr lang="fr-FR" dirty="0" smtClean="0"/>
              <a:t>des apprentissages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8585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 nouveau cycle 3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fr-FR" dirty="0"/>
              <a:t>« Le cycle 3 relie désormais les deux dernières années de l’école primaire et </a:t>
            </a:r>
            <a:r>
              <a:rPr lang="fr-FR" dirty="0" smtClean="0"/>
              <a:t>la première </a:t>
            </a:r>
            <a:r>
              <a:rPr lang="fr-FR" dirty="0"/>
              <a:t>année du collège, dans un souci renforcé de </a:t>
            </a:r>
            <a:r>
              <a:rPr lang="fr-FR" dirty="0">
                <a:solidFill>
                  <a:srgbClr val="FF0000"/>
                </a:solidFill>
              </a:rPr>
              <a:t>continuité pédagogique et </a:t>
            </a:r>
            <a:r>
              <a:rPr lang="fr-FR" dirty="0" smtClean="0">
                <a:solidFill>
                  <a:srgbClr val="FF0000"/>
                </a:solidFill>
              </a:rPr>
              <a:t>de cohérence </a:t>
            </a:r>
            <a:r>
              <a:rPr lang="fr-FR" dirty="0">
                <a:solidFill>
                  <a:srgbClr val="FF0000"/>
                </a:solidFill>
              </a:rPr>
              <a:t>des apprentissages </a:t>
            </a:r>
            <a:r>
              <a:rPr lang="fr-FR" dirty="0"/>
              <a:t>au service de l’acquisition du socle commun </a:t>
            </a:r>
            <a:r>
              <a:rPr lang="fr-FR" dirty="0" smtClean="0"/>
              <a:t>de connaissances</a:t>
            </a:r>
            <a:r>
              <a:rPr lang="fr-FR" dirty="0"/>
              <a:t>, de compétences et de culture. Ce cycle a une </a:t>
            </a:r>
            <a:r>
              <a:rPr lang="fr-FR" dirty="0" smtClean="0">
                <a:solidFill>
                  <a:srgbClr val="FF0000"/>
                </a:solidFill>
              </a:rPr>
              <a:t>double responsabilité </a:t>
            </a:r>
            <a:r>
              <a:rPr lang="fr-FR" dirty="0"/>
              <a:t>: </a:t>
            </a:r>
            <a:endParaRPr lang="fr-FR" dirty="0" smtClean="0"/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consolider </a:t>
            </a:r>
            <a:r>
              <a:rPr lang="fr-FR" dirty="0">
                <a:solidFill>
                  <a:srgbClr val="FF0000"/>
                </a:solidFill>
              </a:rPr>
              <a:t>les apprentissages </a:t>
            </a:r>
            <a:r>
              <a:rPr lang="fr-FR" dirty="0"/>
              <a:t>fondamentaux qui ont été engagés </a:t>
            </a:r>
            <a:r>
              <a:rPr lang="fr-FR" dirty="0" smtClean="0"/>
              <a:t>au cycle </a:t>
            </a:r>
            <a:r>
              <a:rPr lang="fr-FR" dirty="0"/>
              <a:t>2 et qui conditionnent les apprentissages ultérieurs ; </a:t>
            </a:r>
            <a:endParaRPr lang="fr-FR" dirty="0" smtClean="0"/>
          </a:p>
          <a:p>
            <a:pPr algn="just">
              <a:buFontTx/>
              <a:buChar char="-"/>
            </a:pPr>
            <a:r>
              <a:rPr lang="fr-FR" dirty="0" smtClean="0">
                <a:solidFill>
                  <a:srgbClr val="FF0000"/>
                </a:solidFill>
              </a:rPr>
              <a:t>permettre </a:t>
            </a:r>
            <a:r>
              <a:rPr lang="fr-FR" dirty="0">
                <a:solidFill>
                  <a:srgbClr val="FF0000"/>
                </a:solidFill>
              </a:rPr>
              <a:t>une </a:t>
            </a:r>
            <a:r>
              <a:rPr lang="fr-FR" dirty="0" smtClean="0">
                <a:solidFill>
                  <a:srgbClr val="FF0000"/>
                </a:solidFill>
              </a:rPr>
              <a:t>meilleure transition </a:t>
            </a:r>
            <a:r>
              <a:rPr lang="fr-FR" dirty="0"/>
              <a:t>entre l’école primaire et le collège en assurant une continuité et </a:t>
            </a:r>
            <a:r>
              <a:rPr lang="fr-FR" dirty="0" smtClean="0"/>
              <a:t>une progressivité </a:t>
            </a:r>
            <a:r>
              <a:rPr lang="fr-FR" dirty="0"/>
              <a:t>entre les trois années du cycle. </a:t>
            </a:r>
            <a:r>
              <a:rPr lang="fr-FR" dirty="0" smtClean="0"/>
              <a:t>»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3362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/>
              <a:t>une typologie des actions </a:t>
            </a:r>
            <a:r>
              <a:rPr lang="fr-FR" dirty="0" smtClean="0"/>
              <a:t>fondée </a:t>
            </a:r>
            <a:r>
              <a:rPr lang="fr-FR" dirty="0"/>
              <a:t>sur trois ensembles :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79512" y="1412776"/>
            <a:ext cx="8712968" cy="5328592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1   des </a:t>
            </a:r>
            <a:r>
              <a:rPr lang="fr-FR" dirty="0"/>
              <a:t>actions qui visent le pilotage ;</a:t>
            </a:r>
          </a:p>
          <a:p>
            <a:pPr algn="just"/>
            <a:r>
              <a:rPr lang="fr-FR" dirty="0" smtClean="0"/>
              <a:t>2  des </a:t>
            </a:r>
            <a:r>
              <a:rPr lang="fr-FR" dirty="0"/>
              <a:t>actions qui visent la préparation des élèves aux conditions d’enseignement en 6ème </a:t>
            </a:r>
            <a:r>
              <a:rPr lang="fr-FR" dirty="0" smtClean="0"/>
              <a:t>: adaptation </a:t>
            </a:r>
            <a:r>
              <a:rPr lang="fr-FR" dirty="0"/>
              <a:t>à plusieurs professeurs, emplois du temps déterminés, travail personnel</a:t>
            </a:r>
            <a:r>
              <a:rPr lang="fr-FR" dirty="0" smtClean="0"/>
              <a:t>, etc</a:t>
            </a:r>
            <a:r>
              <a:rPr lang="fr-FR" dirty="0"/>
              <a:t>. </a:t>
            </a:r>
          </a:p>
          <a:p>
            <a:pPr algn="just"/>
            <a:r>
              <a:rPr lang="fr-FR" dirty="0" smtClean="0"/>
              <a:t>3 </a:t>
            </a:r>
            <a:r>
              <a:rPr lang="fr-FR" dirty="0"/>
              <a:t>des actions qui visent la réduction des causes </a:t>
            </a:r>
            <a:r>
              <a:rPr lang="fr-FR" dirty="0" smtClean="0"/>
              <a:t> de </a:t>
            </a:r>
            <a:r>
              <a:rPr lang="fr-FR" dirty="0"/>
              <a:t>discontinuité au niveau </a:t>
            </a:r>
            <a:r>
              <a:rPr lang="fr-FR" dirty="0" smtClean="0"/>
              <a:t>de l’enseignement</a:t>
            </a:r>
            <a:r>
              <a:rPr lang="fr-F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095936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exemples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fr-FR" dirty="0"/>
              <a:t>l’accueil des élèves de CM2 au collège ou les </a:t>
            </a:r>
            <a:r>
              <a:rPr lang="fr-FR" dirty="0" smtClean="0"/>
              <a:t>réunions préparatoires </a:t>
            </a:r>
            <a:r>
              <a:rPr lang="fr-FR" dirty="0"/>
              <a:t>avec les futurs parents d’élèves de 6ème ne sont pas à rejeter : elles contribuent </a:t>
            </a:r>
            <a:r>
              <a:rPr lang="fr-FR" dirty="0" smtClean="0"/>
              <a:t>à rassurer </a:t>
            </a:r>
            <a:r>
              <a:rPr lang="fr-FR" dirty="0"/>
              <a:t>les enfants et les familles, même si elles ne touchent pas le coeur des apprentissages et </a:t>
            </a:r>
            <a:r>
              <a:rPr lang="fr-FR" dirty="0" smtClean="0"/>
              <a:t>ne sauraient </a:t>
            </a:r>
            <a:r>
              <a:rPr lang="fr-FR" dirty="0"/>
              <a:t>à elles seules signifier une continuité réussie entre école et collège.</a:t>
            </a:r>
          </a:p>
        </p:txBody>
      </p:sp>
    </p:spTree>
    <p:extLst>
      <p:ext uri="{BB962C8B-B14F-4D97-AF65-F5344CB8AC3E}">
        <p14:creationId xmlns:p14="http://schemas.microsoft.com/office/powerpoint/2010/main" val="29711400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b="1" dirty="0" smtClean="0"/>
              <a:t>Quelques éléments d’analyse</a:t>
            </a:r>
            <a:br>
              <a:rPr lang="fr-FR" b="1" dirty="0" smtClean="0"/>
            </a:br>
            <a:r>
              <a:rPr lang="fr-FR" b="1" dirty="0" smtClean="0"/>
              <a:t>réflexion de l’IG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517232"/>
          </a:xfrm>
        </p:spPr>
        <p:txBody>
          <a:bodyPr>
            <a:normAutofit/>
          </a:bodyPr>
          <a:lstStyle/>
          <a:p>
            <a:pPr algn="just"/>
            <a:r>
              <a:rPr lang="fr-FR" dirty="0" smtClean="0"/>
              <a:t>« la </a:t>
            </a:r>
            <a:r>
              <a:rPr lang="fr-FR" dirty="0"/>
              <a:t>très grande majorité des projets (dont les échanges de services) ne questionnent </a:t>
            </a:r>
            <a:r>
              <a:rPr lang="fr-FR" dirty="0" smtClean="0"/>
              <a:t>pas véritablement </a:t>
            </a:r>
            <a:r>
              <a:rPr lang="fr-FR" dirty="0"/>
              <a:t>les pratiques </a:t>
            </a:r>
            <a:r>
              <a:rPr lang="fr-FR" dirty="0" smtClean="0"/>
              <a:t>pédagogiques ».</a:t>
            </a:r>
          </a:p>
          <a:p>
            <a:pPr algn="just"/>
            <a:r>
              <a:rPr lang="fr-FR" dirty="0" smtClean="0"/>
              <a:t>Pourtant, cette </a:t>
            </a:r>
            <a:r>
              <a:rPr lang="fr-FR" dirty="0"/>
              <a:t>réflexion constitue une </a:t>
            </a:r>
            <a:r>
              <a:rPr lang="fr-FR" dirty="0" smtClean="0"/>
              <a:t>étape indispensable </a:t>
            </a:r>
            <a:r>
              <a:rPr lang="fr-FR" dirty="0"/>
              <a:t>mais pas suffisante pour que la construction de projets communs puisse déboucher </a:t>
            </a:r>
            <a:r>
              <a:rPr lang="fr-FR" dirty="0" smtClean="0"/>
              <a:t>sur des </a:t>
            </a:r>
            <a:r>
              <a:rPr lang="fr-FR" dirty="0"/>
              <a:t>pratiques pédagogiques </a:t>
            </a:r>
            <a:r>
              <a:rPr lang="fr-FR" dirty="0" smtClean="0"/>
              <a:t>harmonisées.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610933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l’harmonisation des pratiques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dirty="0"/>
              <a:t>l’harmonisation des pratiques entre l’école et le collège passe par un travail sur </a:t>
            </a:r>
          </a:p>
          <a:p>
            <a:pPr>
              <a:buFont typeface="Wingdings" charset="2"/>
              <a:buChar char="§"/>
            </a:pPr>
            <a:r>
              <a:rPr lang="fr-FR" dirty="0" smtClean="0"/>
              <a:t>Les progressions </a:t>
            </a:r>
            <a:r>
              <a:rPr lang="fr-FR" dirty="0"/>
              <a:t>disciplinaires, </a:t>
            </a:r>
            <a:endParaRPr lang="fr-FR" dirty="0" smtClean="0"/>
          </a:p>
          <a:p>
            <a:pPr>
              <a:buFont typeface="Wingdings" charset="2"/>
              <a:buChar char="§"/>
            </a:pPr>
            <a:r>
              <a:rPr lang="fr-FR" dirty="0" smtClean="0"/>
              <a:t>une </a:t>
            </a:r>
            <a:r>
              <a:rPr lang="fr-FR" dirty="0"/>
              <a:t>bonne maitrise de la construction et de l’évaluation des </a:t>
            </a:r>
            <a:r>
              <a:rPr lang="fr-FR" dirty="0" smtClean="0"/>
              <a:t>compétences du </a:t>
            </a:r>
            <a:r>
              <a:rPr lang="fr-FR" dirty="0"/>
              <a:t>socle commun, </a:t>
            </a:r>
            <a:endParaRPr lang="fr-FR" dirty="0" smtClean="0"/>
          </a:p>
          <a:p>
            <a:pPr>
              <a:buFont typeface="Wingdings" charset="2"/>
              <a:buChar char="§"/>
            </a:pPr>
            <a:r>
              <a:rPr lang="fr-FR" dirty="0" smtClean="0"/>
              <a:t>l’harmonisation </a:t>
            </a:r>
            <a:r>
              <a:rPr lang="fr-FR" dirty="0"/>
              <a:t>des pratiques de classe en matière de </a:t>
            </a:r>
            <a:r>
              <a:rPr lang="fr-FR" dirty="0" smtClean="0"/>
              <a:t>différenciation pédagogique </a:t>
            </a:r>
            <a:r>
              <a:rPr lang="fr-FR" dirty="0"/>
              <a:t>et  </a:t>
            </a:r>
            <a:r>
              <a:rPr lang="fr-FR" dirty="0" smtClean="0"/>
              <a:t>de </a:t>
            </a:r>
            <a:r>
              <a:rPr lang="fr-FR" dirty="0"/>
              <a:t>construction de l’autonomie des élèves.</a:t>
            </a:r>
          </a:p>
        </p:txBody>
      </p:sp>
    </p:spTree>
    <p:extLst>
      <p:ext uri="{BB962C8B-B14F-4D97-AF65-F5344CB8AC3E}">
        <p14:creationId xmlns:p14="http://schemas.microsoft.com/office/powerpoint/2010/main" val="36093725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Des leviers à privilégier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dirty="0" smtClean="0"/>
              <a:t>une </a:t>
            </a:r>
            <a:r>
              <a:rPr lang="fr-FR" dirty="0"/>
              <a:t>bonne anticipation des contraintes d’organisation et </a:t>
            </a:r>
            <a:r>
              <a:rPr lang="fr-FR" dirty="0" smtClean="0"/>
              <a:t>un accompagnement </a:t>
            </a:r>
            <a:r>
              <a:rPr lang="fr-FR" dirty="0"/>
              <a:t>de proximité </a:t>
            </a:r>
            <a:r>
              <a:rPr lang="fr-FR" dirty="0" smtClean="0"/>
              <a:t>cohérent</a:t>
            </a:r>
            <a:r>
              <a:rPr lang="fr-FR" dirty="0"/>
              <a:t>.</a:t>
            </a:r>
          </a:p>
          <a:p>
            <a:pPr marL="0" indent="0">
              <a:buNone/>
            </a:pPr>
            <a:r>
              <a:rPr lang="fr-FR" dirty="0"/>
              <a:t>Un pilotage qui doit s’attacher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-</a:t>
            </a:r>
            <a:r>
              <a:rPr lang="fr-FR" dirty="0" smtClean="0"/>
              <a:t>à </a:t>
            </a:r>
            <a:r>
              <a:rPr lang="fr-FR" dirty="0"/>
              <a:t>anticiper des organisations dont le niveau de contrainte doit </a:t>
            </a:r>
            <a:r>
              <a:rPr lang="fr-FR" dirty="0" smtClean="0"/>
              <a:t>être maitrisé </a:t>
            </a:r>
            <a:r>
              <a:rPr lang="fr-FR" dirty="0"/>
              <a:t>et </a:t>
            </a:r>
            <a:endParaRPr lang="fr-FR" dirty="0" smtClean="0"/>
          </a:p>
          <a:p>
            <a:pPr marL="0" indent="0">
              <a:buNone/>
            </a:pPr>
            <a:r>
              <a:rPr lang="fr-FR" dirty="0"/>
              <a:t>-</a:t>
            </a:r>
            <a:r>
              <a:rPr lang="fr-FR" dirty="0" smtClean="0"/>
              <a:t>à </a:t>
            </a:r>
            <a:r>
              <a:rPr lang="fr-FR" dirty="0"/>
              <a:t>reconnaitre l’investissement des acteurs de terrain.</a:t>
            </a:r>
          </a:p>
        </p:txBody>
      </p:sp>
    </p:spTree>
    <p:extLst>
      <p:ext uri="{BB962C8B-B14F-4D97-AF65-F5344CB8AC3E}">
        <p14:creationId xmlns:p14="http://schemas.microsoft.com/office/powerpoint/2010/main" val="2261918203"/>
      </p:ext>
    </p:extLst>
  </p:cSld>
  <p:clrMapOvr>
    <a:masterClrMapping/>
  </p:clrMapOvr>
</p:sld>
</file>

<file path=ppt/theme/theme1.xml><?xml version="1.0" encoding="utf-8"?>
<a:theme xmlns:a="http://schemas.openxmlformats.org/drawingml/2006/main" name="TM3000745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>PPTFiles</TPComponent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>12</TPAppVersion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>{PP} /n {FilePath}</TPCommandLine>
    <UACurrentWords xmlns="6d93d202-47fc-4405-873a-cab67cc5f1b2" xsi:nil="true"/>
    <AssetId xmlns="6d93d202-47fc-4405-873a-cab67cc5f1b2">TP030007457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AssetStart xmlns="6d93d202-47fc-4405-873a-cab67cc5f1b2">2010-04-16T14:18:27+00:00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328440</Value>
      <Value>502064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>Thème scolaire - Cahier rouge</TPFriendlyName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 xsi:nil="true"/>
    <Providers xmlns="6d93d202-47fc-4405-873a-cab67cc5f1b2" xsi:nil="true"/>
    <SourceTitle xmlns="6d93d202-47fc-4405-873a-cab67cc5f1b2">Thème scolaire - Cahier rouge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>PowerPoint</TPApplication>
    <CSXHash xmlns="6d93d202-47fc-4405-873a-cab67cc5f1b2">IhhUcc6JdhWz1BGMZHhXJddX2Sg=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Passed;MockupPath: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2009-10-11T07:00:00+00:00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>{My Templates}</TPInstallLocation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169819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F3DA1B4-FF18-437C-9E62-A4E231586A4A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2.xml><?xml version="1.0" encoding="utf-8"?>
<ds:datastoreItem xmlns:ds="http://schemas.openxmlformats.org/officeDocument/2006/customXml" ds:itemID="{DA750A86-229E-4E3D-985D-24FCBF3F43C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11D354-1823-4839-A22D-737D321246A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TM30007457</Template>
  <TotalTime>447</TotalTime>
  <Words>1570</Words>
  <Application>Microsoft Macintosh PowerPoint</Application>
  <PresentationFormat>Présentation à l'écran (4:3)</PresentationFormat>
  <Paragraphs>94</Paragraphs>
  <Slides>23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TM30007457</vt:lpstr>
      <vt:lpstr>La continuité école-collège</vt:lpstr>
      <vt:lpstr>Repères institutionnels</vt:lpstr>
      <vt:lpstr>Le cycle de consolidation</vt:lpstr>
      <vt:lpstr>Le nouveau cycle 3</vt:lpstr>
      <vt:lpstr>une typologie des actions fondée sur trois ensembles : </vt:lpstr>
      <vt:lpstr>exemples</vt:lpstr>
      <vt:lpstr>Quelques éléments d’analyse réflexion de l’IG</vt:lpstr>
      <vt:lpstr>l’harmonisation des pratiques </vt:lpstr>
      <vt:lpstr>Des leviers à privilégier </vt:lpstr>
      <vt:lpstr>Les contraintes et des leviers</vt:lpstr>
      <vt:lpstr>Remarque </vt:lpstr>
      <vt:lpstr>Présentation PowerPoint</vt:lpstr>
      <vt:lpstr>Une ambition renouvelée</vt:lpstr>
      <vt:lpstr>Des objets communs qui nous rapprochent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Freins identifiés </vt:lpstr>
      <vt:lpstr>Des leviers </vt:lpstr>
      <vt:lpstr>Présentation PowerPoint</vt:lpstr>
      <vt:lpstr>Des conseils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>VICAIGNE CHANTAL</cp:lastModifiedBy>
  <cp:revision>25</cp:revision>
  <dcterms:created xsi:type="dcterms:W3CDTF">2009-10-09T22:44:07Z</dcterms:created>
  <dcterms:modified xsi:type="dcterms:W3CDTF">2017-01-20T09:04:53Z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8625500</vt:r8>
  </property>
  <property fmtid="{D5CDD505-2E9C-101B-9397-08002B2CF9AE}" pid="5" name="APTrustLevel">
    <vt:r8>3</vt:r8>
  </property>
</Properties>
</file>