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9" r:id="rId3"/>
    <p:sldId id="257" r:id="rId4"/>
    <p:sldId id="268" r:id="rId5"/>
    <p:sldId id="260" r:id="rId6"/>
    <p:sldId id="269" r:id="rId7"/>
    <p:sldId id="263" r:id="rId8"/>
    <p:sldId id="261" r:id="rId9"/>
    <p:sldId id="274" r:id="rId10"/>
    <p:sldId id="275" r:id="rId11"/>
    <p:sldId id="276" r:id="rId12"/>
    <p:sldId id="277" r:id="rId13"/>
    <p:sldId id="278" r:id="rId14"/>
    <p:sldId id="273" r:id="rId15"/>
    <p:sldId id="279" r:id="rId16"/>
    <p:sldId id="264" r:id="rId17"/>
    <p:sldId id="271" r:id="rId18"/>
    <p:sldId id="266" r:id="rId19"/>
    <p:sldId id="267" r:id="rId20"/>
    <p:sldId id="265" r:id="rId21"/>
    <p:sldId id="272" r:id="rId2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CC3300"/>
    <a:srgbClr val="FF99CC"/>
    <a:srgbClr val="FFCC99"/>
    <a:srgbClr val="00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192" autoAdjust="0"/>
    <p:restoredTop sz="93369" autoAdjust="0"/>
  </p:normalViewPr>
  <p:slideViewPr>
    <p:cSldViewPr>
      <p:cViewPr>
        <p:scale>
          <a:sx n="71" d="100"/>
          <a:sy n="71" d="100"/>
        </p:scale>
        <p:origin x="-1992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E4EB1E-FEBD-44AC-80DD-5311321EA597}" type="datetimeFigureOut">
              <a:rPr lang="fr-FR" smtClean="0"/>
              <a:pPr/>
              <a:t>09/02/2017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6022A1-0DF3-4701-8F6F-AB188C94E3E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6022A1-0DF3-4701-8F6F-AB188C94E3EB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B897-7840-4E94-A3AC-D216A5756CE2}" type="datetimeFigureOut">
              <a:rPr lang="fr-FR" smtClean="0"/>
              <a:pPr/>
              <a:t>09/02/2017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15A9C-B3BD-4B5A-9374-669BAA3D1E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B897-7840-4E94-A3AC-D216A5756CE2}" type="datetimeFigureOut">
              <a:rPr lang="fr-FR" smtClean="0"/>
              <a:pPr/>
              <a:t>09/02/2017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15A9C-B3BD-4B5A-9374-669BAA3D1E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B897-7840-4E94-A3AC-D216A5756CE2}" type="datetimeFigureOut">
              <a:rPr lang="fr-FR" smtClean="0"/>
              <a:pPr/>
              <a:t>09/02/2017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15A9C-B3BD-4B5A-9374-669BAA3D1E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B897-7840-4E94-A3AC-D216A5756CE2}" type="datetimeFigureOut">
              <a:rPr lang="fr-FR" smtClean="0"/>
              <a:pPr/>
              <a:t>09/02/2017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15A9C-B3BD-4B5A-9374-669BAA3D1E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B897-7840-4E94-A3AC-D216A5756CE2}" type="datetimeFigureOut">
              <a:rPr lang="fr-FR" smtClean="0"/>
              <a:pPr/>
              <a:t>09/02/2017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15A9C-B3BD-4B5A-9374-669BAA3D1E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B897-7840-4E94-A3AC-D216A5756CE2}" type="datetimeFigureOut">
              <a:rPr lang="fr-FR" smtClean="0"/>
              <a:pPr/>
              <a:t>09/02/2017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15A9C-B3BD-4B5A-9374-669BAA3D1E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B897-7840-4E94-A3AC-D216A5756CE2}" type="datetimeFigureOut">
              <a:rPr lang="fr-FR" smtClean="0"/>
              <a:pPr/>
              <a:t>09/02/2017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15A9C-B3BD-4B5A-9374-669BAA3D1E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B897-7840-4E94-A3AC-D216A5756CE2}" type="datetimeFigureOut">
              <a:rPr lang="fr-FR" smtClean="0"/>
              <a:pPr/>
              <a:t>09/02/2017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15A9C-B3BD-4B5A-9374-669BAA3D1E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B897-7840-4E94-A3AC-D216A5756CE2}" type="datetimeFigureOut">
              <a:rPr lang="fr-FR" smtClean="0"/>
              <a:pPr/>
              <a:t>09/02/2017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15A9C-B3BD-4B5A-9374-669BAA3D1E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B897-7840-4E94-A3AC-D216A5756CE2}" type="datetimeFigureOut">
              <a:rPr lang="fr-FR" smtClean="0"/>
              <a:pPr/>
              <a:t>09/02/2017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15A9C-B3BD-4B5A-9374-669BAA3D1E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B897-7840-4E94-A3AC-D216A5756CE2}" type="datetimeFigureOut">
              <a:rPr lang="fr-FR" smtClean="0"/>
              <a:pPr/>
              <a:t>09/02/2017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15A9C-B3BD-4B5A-9374-669BAA3D1E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CB897-7840-4E94-A3AC-D216A5756CE2}" type="datetimeFigureOut">
              <a:rPr lang="fr-FR" smtClean="0"/>
              <a:pPr/>
              <a:t>09/02/2017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15A9C-B3BD-4B5A-9374-669BAA3D1E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Les outils de la langue</a:t>
            </a:r>
            <a:r>
              <a:rPr lang="fr-FR" dirty="0"/>
              <a:t>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au </a:t>
            </a:r>
            <a:r>
              <a:rPr lang="fr-FR" dirty="0"/>
              <a:t>service de la production et de la compréhension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 cycles </a:t>
            </a:r>
            <a:r>
              <a:rPr lang="fr-FR" dirty="0"/>
              <a:t>3 et 4</a:t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Cotonou</a:t>
            </a:r>
          </a:p>
          <a:p>
            <a:r>
              <a:rPr lang="fr-FR" dirty="0"/>
              <a:t>d</a:t>
            </a:r>
            <a:r>
              <a:rPr lang="fr-FR" dirty="0" smtClean="0"/>
              <a:t>u 7 au 9 février 2017</a:t>
            </a:r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Reprise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Par exemple, à la suite de la lecture du début de </a:t>
            </a:r>
          </a:p>
          <a:p>
            <a:pPr>
              <a:buNone/>
            </a:pPr>
            <a:r>
              <a:rPr lang="fr-FR" dirty="0" smtClean="0"/>
              <a:t>Fantastique Maître Renard, de Roald Dahl, on </a:t>
            </a:r>
          </a:p>
          <a:p>
            <a:pPr>
              <a:buNone/>
            </a:pPr>
            <a:r>
              <a:rPr lang="fr-FR" dirty="0" smtClean="0"/>
              <a:t>demande aux élèves d’écrire la suite de </a:t>
            </a:r>
          </a:p>
          <a:p>
            <a:pPr>
              <a:buNone/>
            </a:pPr>
            <a:r>
              <a:rPr lang="fr-FR" dirty="0" smtClean="0"/>
              <a:t>l’histoire. Quelques jours plus tard, on demande  </a:t>
            </a:r>
          </a:p>
          <a:p>
            <a:pPr>
              <a:buNone/>
            </a:pPr>
            <a:r>
              <a:rPr lang="fr-FR" dirty="0" smtClean="0"/>
              <a:t>« Maître Renard part chercher de la nourriture. </a:t>
            </a:r>
          </a:p>
          <a:p>
            <a:pPr>
              <a:buNone/>
            </a:pPr>
            <a:r>
              <a:rPr lang="fr-FR" dirty="0" smtClean="0"/>
              <a:t>Il se déguise. Raconte. »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Variation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511256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Comme en musique, on fait varier la consigne  autour </a:t>
            </a:r>
          </a:p>
          <a:p>
            <a:pPr>
              <a:buNone/>
            </a:pPr>
            <a:r>
              <a:rPr lang="fr-FR" dirty="0" smtClean="0"/>
              <a:t>d’un même thème. À l’issue de la lecture de la totalité du </a:t>
            </a:r>
          </a:p>
          <a:p>
            <a:pPr>
              <a:buNone/>
            </a:pPr>
            <a:r>
              <a:rPr lang="fr-FR" dirty="0" smtClean="0"/>
              <a:t>roman Fantastique Maître Renard, de Roald Dahl, on </a:t>
            </a:r>
          </a:p>
          <a:p>
            <a:pPr>
              <a:buNone/>
            </a:pPr>
            <a:r>
              <a:rPr lang="fr-FR" dirty="0" smtClean="0"/>
              <a:t>propose successivement les consignes suivantes : </a:t>
            </a:r>
          </a:p>
          <a:p>
            <a:pPr>
              <a:buNone/>
            </a:pPr>
            <a:r>
              <a:rPr lang="fr-FR" i="1" dirty="0" smtClean="0"/>
              <a:t>Maître Renard part chercher de la nourriture. Continue </a:t>
            </a:r>
          </a:p>
          <a:p>
            <a:pPr>
              <a:buNone/>
            </a:pPr>
            <a:r>
              <a:rPr lang="fr-FR" i="1" dirty="0" smtClean="0"/>
              <a:t>l’histoire. </a:t>
            </a:r>
          </a:p>
          <a:p>
            <a:pPr>
              <a:buNone/>
            </a:pPr>
            <a:r>
              <a:rPr lang="fr-FR" dirty="0" smtClean="0"/>
              <a:t>Tu es un fermier. Raconte l’histoire de son point de vue. </a:t>
            </a:r>
          </a:p>
          <a:p>
            <a:pPr>
              <a:buNone/>
            </a:pPr>
            <a:r>
              <a:rPr lang="fr-FR" i="1" dirty="0" smtClean="0"/>
              <a:t>Je raconte une histoire dans laquelle il y a un personnage </a:t>
            </a:r>
          </a:p>
          <a:p>
            <a:pPr>
              <a:buNone/>
            </a:pPr>
            <a:r>
              <a:rPr lang="fr-FR" i="1" dirty="0" smtClean="0"/>
              <a:t>méchant. </a:t>
            </a:r>
          </a:p>
          <a:p>
            <a:pPr>
              <a:buNone/>
            </a:pPr>
            <a:r>
              <a:rPr lang="fr-FR" dirty="0" smtClean="0"/>
              <a:t>Tu dois choisir entre deux choses et tu hésites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Développement d’un aspect du texte 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FR" dirty="0" smtClean="0"/>
              <a:t>• Donner des consignes de réécriture portant sur un aspect du </a:t>
            </a:r>
          </a:p>
          <a:p>
            <a:pPr>
              <a:buNone/>
            </a:pPr>
            <a:r>
              <a:rPr lang="fr-FR" dirty="0" smtClean="0"/>
              <a:t>texte (insister sur les sentiments de tel personnage, sur la </a:t>
            </a:r>
          </a:p>
          <a:p>
            <a:pPr>
              <a:buNone/>
            </a:pPr>
            <a:r>
              <a:rPr lang="fr-FR" dirty="0" smtClean="0"/>
              <a:t>description de tel lieu, sur l’explication de tel phénomène </a:t>
            </a:r>
          </a:p>
          <a:p>
            <a:pPr>
              <a:buNone/>
            </a:pPr>
            <a:r>
              <a:rPr lang="fr-FR" dirty="0" smtClean="0"/>
              <a:t>etc.). 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• Modéliser le travail d’écriture par l’enseignant : « Traiter au </a:t>
            </a:r>
          </a:p>
          <a:p>
            <a:pPr>
              <a:buNone/>
            </a:pPr>
            <a:r>
              <a:rPr lang="fr-FR" dirty="0" smtClean="0"/>
              <a:t>tableau la recherche des idées, des premières formes, </a:t>
            </a:r>
          </a:p>
          <a:p>
            <a:pPr>
              <a:buNone/>
            </a:pPr>
            <a:r>
              <a:rPr lang="fr-FR" dirty="0" smtClean="0"/>
              <a:t>montrer qu’on rature, qu’on hésite, qu’on ajoute, c’est donner </a:t>
            </a:r>
          </a:p>
          <a:p>
            <a:pPr>
              <a:buNone/>
            </a:pPr>
            <a:r>
              <a:rPr lang="fr-FR" dirty="0" smtClean="0"/>
              <a:t>une leçon de révision, partager avec les élèves les difficultés, </a:t>
            </a:r>
          </a:p>
          <a:p>
            <a:pPr>
              <a:buNone/>
            </a:pPr>
            <a:r>
              <a:rPr lang="fr-FR" dirty="0" smtClean="0"/>
              <a:t>montrer comment on y répond. » Il est important que « </a:t>
            </a:r>
          </a:p>
          <a:p>
            <a:pPr>
              <a:buNone/>
            </a:pPr>
            <a:r>
              <a:rPr lang="fr-FR" dirty="0" smtClean="0"/>
              <a:t>l’enseignant écrive avec ses élèves » (Dominique Bucheton, </a:t>
            </a:r>
          </a:p>
          <a:p>
            <a:pPr>
              <a:buNone/>
            </a:pPr>
            <a:r>
              <a:rPr lang="fr-FR" dirty="0" smtClean="0"/>
              <a:t>Jean Charles Chabanne, Écrire en ZEP, Delagrave, p. 181).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Apport « copieux » de culture et de savoirs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dirty="0" smtClean="0"/>
              <a:t>En cours d’écriture (ou de révision), pour </a:t>
            </a:r>
          </a:p>
          <a:p>
            <a:pPr>
              <a:buNone/>
            </a:pPr>
            <a:r>
              <a:rPr lang="fr-FR" dirty="0" smtClean="0"/>
              <a:t>renouveler et nourrir l’imaginaire, faire de </a:t>
            </a:r>
          </a:p>
          <a:p>
            <a:pPr>
              <a:buNone/>
            </a:pPr>
            <a:r>
              <a:rPr lang="fr-FR" dirty="0" smtClean="0"/>
              <a:t>nombreuses lectures de textes littéraires, créer des </a:t>
            </a:r>
          </a:p>
          <a:p>
            <a:pPr>
              <a:buNone/>
            </a:pPr>
            <a:r>
              <a:rPr lang="fr-FR" dirty="0" smtClean="0"/>
              <a:t>banques de textes, d’expressions et de mots à partir </a:t>
            </a:r>
          </a:p>
          <a:p>
            <a:pPr>
              <a:buNone/>
            </a:pPr>
            <a:r>
              <a:rPr lang="fr-FR" dirty="0" smtClean="0"/>
              <a:t>de textes ressources. Fonctionnant comme une </a:t>
            </a:r>
          </a:p>
          <a:p>
            <a:pPr>
              <a:buNone/>
            </a:pPr>
            <a:r>
              <a:rPr lang="fr-FR" dirty="0" smtClean="0"/>
              <a:t>mémoire externe, ces réservoirs permettent aux </a:t>
            </a:r>
          </a:p>
          <a:p>
            <a:pPr>
              <a:buNone/>
            </a:pPr>
            <a:r>
              <a:rPr lang="fr-FR" dirty="0" smtClean="0"/>
              <a:t>élèves de mieux évoquer l’univers qu’ils imaginent, </a:t>
            </a:r>
          </a:p>
          <a:p>
            <a:pPr>
              <a:buNone/>
            </a:pPr>
            <a:r>
              <a:rPr lang="fr-FR" dirty="0" smtClean="0"/>
              <a:t>de percevoir des effets à créer. Cette interaction </a:t>
            </a:r>
          </a:p>
          <a:p>
            <a:pPr>
              <a:buNone/>
            </a:pPr>
            <a:r>
              <a:rPr lang="fr-FR" dirty="0" smtClean="0"/>
              <a:t>entre lecture et écriture constitue une aide efficace </a:t>
            </a:r>
          </a:p>
          <a:p>
            <a:pPr>
              <a:buNone/>
            </a:pPr>
            <a:r>
              <a:rPr lang="fr-FR" dirty="0" smtClean="0"/>
              <a:t>pour amplifier et enrichir les textes.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04664"/>
          </a:xfrm>
        </p:spPr>
        <p:txBody>
          <a:bodyPr>
            <a:normAutofit/>
          </a:bodyPr>
          <a:lstStyle/>
          <a:p>
            <a:r>
              <a:rPr lang="fr-FR" sz="1400" b="1" dirty="0" smtClean="0"/>
              <a:t>Mise en commun : lecture experte</a:t>
            </a:r>
            <a:endParaRPr lang="fr-FR" sz="1400" b="1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0" y="476672"/>
          <a:ext cx="9144000" cy="6225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64767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Etude de la langue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Pistes</a:t>
                      </a:r>
                      <a:r>
                        <a:rPr lang="fr-FR" baseline="0" dirty="0" smtClean="0"/>
                        <a:t> d’interprétation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Réécriture</a:t>
                      </a:r>
                      <a:endParaRPr lang="fr-FR" dirty="0"/>
                    </a:p>
                  </a:txBody>
                  <a:tcPr/>
                </a:tc>
              </a:tr>
              <a:tr h="890152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Lili Plume</a:t>
                      </a:r>
                    </a:p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Variation</a:t>
                      </a:r>
                      <a:r>
                        <a:rPr lang="fr-FR" sz="1200" baseline="0" dirty="0" smtClean="0"/>
                        <a:t> des temps </a:t>
                      </a:r>
                    </a:p>
                    <a:p>
                      <a:r>
                        <a:rPr lang="fr-FR" sz="1200" baseline="0" dirty="0" smtClean="0"/>
                        <a:t>Lexique difficile</a:t>
                      </a:r>
                    </a:p>
                    <a:p>
                      <a:r>
                        <a:rPr lang="fr-FR" sz="1200" baseline="0" dirty="0" smtClean="0"/>
                        <a:t>Jeu typographique</a:t>
                      </a:r>
                    </a:p>
                    <a:p>
                      <a:r>
                        <a:rPr lang="fr-FR" sz="1200" baseline="0" dirty="0" smtClean="0"/>
                        <a:t>Calligrammes</a:t>
                      </a:r>
                    </a:p>
                    <a:p>
                      <a:r>
                        <a:rPr lang="fr-FR" sz="1200" baseline="0" dirty="0" smtClean="0"/>
                        <a:t>Ponctuation</a:t>
                      </a:r>
                    </a:p>
                    <a:p>
                      <a:r>
                        <a:rPr lang="fr-FR" sz="1200" baseline="0" dirty="0" smtClean="0"/>
                        <a:t>Discours direct, indirect, libre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Confusion pour le lecteur</a:t>
                      </a:r>
                    </a:p>
                    <a:p>
                      <a:r>
                        <a:rPr lang="fr-FR" sz="1200" dirty="0" smtClean="0"/>
                        <a:t>Peu e texte, image</a:t>
                      </a:r>
                      <a:r>
                        <a:rPr lang="fr-FR" sz="1200" baseline="0" dirty="0" smtClean="0"/>
                        <a:t> fournie et vice-versa</a:t>
                      </a:r>
                    </a:p>
                    <a:p>
                      <a:r>
                        <a:rPr lang="fr-FR" sz="1200" baseline="0" dirty="0" smtClean="0"/>
                        <a:t>Jeux de mots </a:t>
                      </a:r>
                    </a:p>
                    <a:p>
                      <a:r>
                        <a:rPr lang="fr-FR" sz="1200" baseline="0" dirty="0" smtClean="0"/>
                        <a:t>Couleurs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Reprendre</a:t>
                      </a:r>
                      <a:r>
                        <a:rPr lang="fr-FR" sz="1200" baseline="0" dirty="0" smtClean="0"/>
                        <a:t> la formulation « comme tous les matins » inventer la suite avec chaque personnage</a:t>
                      </a:r>
                      <a:endParaRPr lang="fr-FR" sz="1200" dirty="0"/>
                    </a:p>
                  </a:txBody>
                  <a:tcPr/>
                </a:tc>
              </a:tr>
              <a:tr h="157488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Moi et rien</a:t>
                      </a:r>
                    </a:p>
                    <a:p>
                      <a:pPr algn="ctr"/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Imparfait (rappel de souvenirs/</a:t>
                      </a:r>
                      <a:r>
                        <a:rPr lang="fr-FR" sz="1200" baseline="0" dirty="0" smtClean="0"/>
                        <a:t> bonheur perdu)</a:t>
                      </a:r>
                      <a:endParaRPr lang="fr-FR" sz="1200" dirty="0" smtClean="0"/>
                    </a:p>
                    <a:p>
                      <a:r>
                        <a:rPr lang="fr-FR" sz="1200" dirty="0" smtClean="0"/>
                        <a:t>Pronoms</a:t>
                      </a:r>
                      <a:r>
                        <a:rPr lang="fr-FR" sz="1200" baseline="0" dirty="0" smtClean="0"/>
                        <a:t> personnels : moi, je puis elle</a:t>
                      </a:r>
                    </a:p>
                    <a:p>
                      <a:r>
                        <a:rPr lang="fr-FR" sz="1200" baseline="0" dirty="0" smtClean="0"/>
                        <a:t>Lexique : mots pour exprimer des sentiments</a:t>
                      </a:r>
                    </a:p>
                    <a:p>
                      <a:r>
                        <a:rPr lang="fr-FR" sz="1200" baseline="0" dirty="0" smtClean="0"/>
                        <a:t>Etymologie du mot « RIEN »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Travail</a:t>
                      </a:r>
                      <a:r>
                        <a:rPr lang="fr-FR" sz="1200" baseline="0" dirty="0" smtClean="0"/>
                        <a:t> sur les mots « RIEN », « extraordinaire »</a:t>
                      </a:r>
                    </a:p>
                    <a:p>
                      <a:r>
                        <a:rPr lang="fr-FR" sz="1200" baseline="0" dirty="0" smtClean="0"/>
                        <a:t>Deux points de vue sur la mort de la mère (la fille et son père) / Distance avec son père</a:t>
                      </a:r>
                    </a:p>
                    <a:p>
                      <a:r>
                        <a:rPr lang="fr-FR" sz="1200" baseline="0" dirty="0" smtClean="0"/>
                        <a:t>L’arbre prenant la couleur de ses émotions</a:t>
                      </a:r>
                    </a:p>
                    <a:p>
                      <a:r>
                        <a:rPr lang="fr-FR" sz="1200" baseline="0" dirty="0" smtClean="0"/>
                        <a:t>Petite boîte, cadeau de sa mère / personnage « Rien »</a:t>
                      </a:r>
                    </a:p>
                    <a:p>
                      <a:r>
                        <a:rPr lang="fr-FR" sz="1200" baseline="0" dirty="0" smtClean="0"/>
                        <a:t>Symbolique de l’arbre (mort/réincarnation)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Atelier d’écriture sur les pages déchirées</a:t>
                      </a:r>
                    </a:p>
                    <a:p>
                      <a:r>
                        <a:rPr lang="fr-FR" sz="1200" dirty="0" smtClean="0"/>
                        <a:t>Jeu de portraits</a:t>
                      </a:r>
                      <a:r>
                        <a:rPr lang="fr-FR" sz="1200" baseline="0" dirty="0" smtClean="0"/>
                        <a:t> (de Lila, de Rien, de l’arbre)</a:t>
                      </a:r>
                    </a:p>
                    <a:p>
                      <a:r>
                        <a:rPr lang="fr-FR" sz="1200" baseline="0" dirty="0" smtClean="0"/>
                        <a:t>Réécrire en changeant le mot « RIEN »</a:t>
                      </a:r>
                      <a:endParaRPr lang="fr-FR" sz="1200" dirty="0"/>
                    </a:p>
                  </a:txBody>
                  <a:tcPr/>
                </a:tc>
              </a:tr>
              <a:tr h="1711831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Le</a:t>
                      </a:r>
                      <a:r>
                        <a:rPr lang="fr-FR" b="1" baseline="0" dirty="0" smtClean="0"/>
                        <a:t> temps des cerises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Champs</a:t>
                      </a:r>
                      <a:r>
                        <a:rPr lang="fr-FR" sz="1200" baseline="0" dirty="0" smtClean="0"/>
                        <a:t> lexicaux : amour (souffrance), peine, guerre</a:t>
                      </a:r>
                    </a:p>
                    <a:p>
                      <a:r>
                        <a:rPr lang="fr-FR" sz="1200" baseline="0" dirty="0" smtClean="0"/>
                        <a:t>Le futur</a:t>
                      </a:r>
                    </a:p>
                    <a:p>
                      <a:r>
                        <a:rPr lang="fr-FR" sz="1200" baseline="0" dirty="0" smtClean="0"/>
                        <a:t>Figures de style : métaphore filée du rouge, de la révolution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Personnages</a:t>
                      </a:r>
                      <a:r>
                        <a:rPr lang="fr-FR" sz="1200" baseline="0" dirty="0" smtClean="0"/>
                        <a:t>  « repris »(gavroche) </a:t>
                      </a:r>
                    </a:p>
                    <a:p>
                      <a:r>
                        <a:rPr lang="fr-FR" sz="1200" baseline="0" dirty="0" smtClean="0"/>
                        <a:t>Reprise de mots de la chanson</a:t>
                      </a:r>
                    </a:p>
                    <a:p>
                      <a:r>
                        <a:rPr lang="fr-FR" sz="1200" baseline="0" dirty="0" smtClean="0"/>
                        <a:t>Surlignage en rouge</a:t>
                      </a:r>
                    </a:p>
                    <a:p>
                      <a:r>
                        <a:rPr lang="fr-FR" sz="1200" baseline="0" dirty="0" smtClean="0"/>
                        <a:t>Aller-retour entre la chanson et les personnages historiques</a:t>
                      </a:r>
                    </a:p>
                    <a:p>
                      <a:r>
                        <a:rPr lang="fr-FR" sz="1200" baseline="0" dirty="0" smtClean="0"/>
                        <a:t>Travail sur le lexique</a:t>
                      </a:r>
                    </a:p>
                    <a:p>
                      <a:r>
                        <a:rPr lang="fr-FR" sz="1200" baseline="0" dirty="0" smtClean="0"/>
                        <a:t>Travail sur les lieux (Montmartre associée à  la jungle)</a:t>
                      </a:r>
                    </a:p>
                    <a:p>
                      <a:r>
                        <a:rPr lang="fr-FR" sz="1200" baseline="0" dirty="0" smtClean="0"/>
                        <a:t>Adéquation entre texte et illustrations</a:t>
                      </a:r>
                    </a:p>
                    <a:p>
                      <a:r>
                        <a:rPr lang="fr-FR" sz="1200" baseline="0" dirty="0" smtClean="0"/>
                        <a:t>Inconscience collectif de la révolution / de la commune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Description d’une image (riche)</a:t>
                      </a:r>
                    </a:p>
                    <a:p>
                      <a:r>
                        <a:rPr lang="fr-FR" sz="1200" dirty="0" smtClean="0"/>
                        <a:t>Imaginer</a:t>
                      </a:r>
                      <a:r>
                        <a:rPr lang="fr-FR" sz="1200" baseline="0" dirty="0" smtClean="0"/>
                        <a:t> le point d’un vue d’un personnage (exemple : gavroche, louise Michel…)</a:t>
                      </a:r>
                    </a:p>
                    <a:p>
                      <a:r>
                        <a:rPr lang="fr-FR" sz="1200" baseline="0" dirty="0" smtClean="0"/>
                        <a:t>Création poétique liée aux métaphores</a:t>
                      </a:r>
                      <a:endParaRPr lang="fr-FR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0" y="19897"/>
          <a:ext cx="9144000" cy="6649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1613731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Le loup rouge</a:t>
                      </a:r>
                    </a:p>
                    <a:p>
                      <a:pPr algn="ctr"/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Lexique</a:t>
                      </a:r>
                      <a:r>
                        <a:rPr lang="fr-FR" sz="1200" baseline="0" dirty="0"/>
                        <a:t> </a:t>
                      </a:r>
                      <a:r>
                        <a:rPr lang="fr-FR" sz="1200" baseline="0" dirty="0" smtClean="0"/>
                        <a:t>(champs lexicaux : saisons, cycle de la vie)</a:t>
                      </a:r>
                    </a:p>
                    <a:p>
                      <a:r>
                        <a:rPr lang="fr-FR" sz="1200" baseline="0" dirty="0" smtClean="0"/>
                        <a:t>Temps du récit</a:t>
                      </a:r>
                    </a:p>
                    <a:p>
                      <a:r>
                        <a:rPr lang="fr-FR" sz="1200" baseline="0" dirty="0" smtClean="0"/>
                        <a:t>Schéma narratif : très progressif, très précis (mots de liaison)</a:t>
                      </a:r>
                    </a:p>
                    <a:p>
                      <a:r>
                        <a:rPr lang="fr-FR" sz="1200" baseline="0" dirty="0" smtClean="0"/>
                        <a:t>Adjectifs (couleurs, odorat, toucher…)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baseline="0" dirty="0" smtClean="0"/>
                        <a:t>Travail sur les couleurs , le cycle de la vie (vignettes)</a:t>
                      </a:r>
                    </a:p>
                    <a:p>
                      <a:r>
                        <a:rPr lang="fr-FR" sz="1200" baseline="0" dirty="0" smtClean="0"/>
                        <a:t>L’identité du personnage principal</a:t>
                      </a:r>
                    </a:p>
                    <a:p>
                      <a:r>
                        <a:rPr lang="fr-FR" sz="1200" baseline="0" dirty="0" smtClean="0"/>
                        <a:t>Travail sur les images (la guerre)</a:t>
                      </a:r>
                    </a:p>
                    <a:p>
                      <a:r>
                        <a:rPr lang="fr-FR" sz="1200" baseline="0" dirty="0" smtClean="0"/>
                        <a:t>La différence : acceptation ou refus</a:t>
                      </a:r>
                    </a:p>
                    <a:p>
                      <a:r>
                        <a:rPr lang="fr-FR" sz="1200" dirty="0" smtClean="0"/>
                        <a:t>Migration,</a:t>
                      </a:r>
                      <a:r>
                        <a:rPr lang="fr-FR" sz="1200" baseline="0" dirty="0" smtClean="0"/>
                        <a:t> départ précipité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1/</a:t>
                      </a:r>
                      <a:r>
                        <a:rPr lang="fr-FR" sz="1200" baseline="0" dirty="0" smtClean="0"/>
                        <a:t> Vignettes retraçant la vie du chien : raconter et mettre en commun</a:t>
                      </a:r>
                    </a:p>
                    <a:p>
                      <a:r>
                        <a:rPr lang="fr-FR" sz="1200" baseline="0" dirty="0" smtClean="0"/>
                        <a:t>2/ Raconter la vie du chien du point de vue de la petite fille</a:t>
                      </a:r>
                      <a:endParaRPr lang="fr-FR" sz="1200" dirty="0"/>
                    </a:p>
                  </a:txBody>
                  <a:tcPr/>
                </a:tc>
              </a:tr>
              <a:tr h="1428569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Le</a:t>
                      </a:r>
                      <a:r>
                        <a:rPr lang="fr-FR" b="1" baseline="0" dirty="0" smtClean="0"/>
                        <a:t> génie du pousse-pousse</a:t>
                      </a:r>
                      <a:endParaRPr lang="fr-FR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Futur / Imparfait / Présent</a:t>
                      </a:r>
                    </a:p>
                    <a:p>
                      <a:r>
                        <a:rPr lang="fr-FR" sz="1200" dirty="0" smtClean="0"/>
                        <a:t>Temps</a:t>
                      </a:r>
                      <a:r>
                        <a:rPr lang="fr-FR" sz="1200" baseline="0" dirty="0" smtClean="0"/>
                        <a:t> du récit / Temps du discours</a:t>
                      </a:r>
                    </a:p>
                    <a:p>
                      <a:r>
                        <a:rPr lang="fr-FR" sz="1200" baseline="0" dirty="0" smtClean="0"/>
                        <a:t>Champs lexicaux : Asie, éléments d’un conte…</a:t>
                      </a:r>
                    </a:p>
                    <a:p>
                      <a:r>
                        <a:rPr lang="fr-FR" sz="1200" baseline="0" dirty="0" smtClean="0"/>
                        <a:t>Description (adjectifs)</a:t>
                      </a:r>
                    </a:p>
                    <a:p>
                      <a:r>
                        <a:rPr lang="fr-FR" sz="1200" baseline="0" dirty="0" smtClean="0"/>
                        <a:t>Dialogues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Numérotation chinoise</a:t>
                      </a:r>
                    </a:p>
                    <a:p>
                      <a:r>
                        <a:rPr lang="fr-FR" sz="1200" dirty="0" smtClean="0"/>
                        <a:t>Conte (en</a:t>
                      </a:r>
                      <a:r>
                        <a:rPr lang="fr-FR" sz="1200" baseline="0" dirty="0" smtClean="0"/>
                        <a:t> parallèle avec la fable)</a:t>
                      </a:r>
                    </a:p>
                    <a:p>
                      <a:r>
                        <a:rPr lang="fr-FR" sz="1200" baseline="0" dirty="0" smtClean="0"/>
                        <a:t>Travail important sur les images : exemple partir de deux images  (marché / mandarin)</a:t>
                      </a:r>
                    </a:p>
                    <a:p>
                      <a:r>
                        <a:rPr lang="fr-FR" sz="1200" baseline="0" dirty="0" smtClean="0"/>
                        <a:t>Personnages merveilleux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Description d’une image</a:t>
                      </a:r>
                    </a:p>
                    <a:p>
                      <a:r>
                        <a:rPr lang="fr-FR" sz="1200" dirty="0" smtClean="0"/>
                        <a:t>Ecriture d’une fable (génie)  à partir de la deuxième partie de l’histoire</a:t>
                      </a:r>
                    </a:p>
                    <a:p>
                      <a:r>
                        <a:rPr lang="fr-FR" sz="1200" dirty="0" smtClean="0"/>
                        <a:t>Ecrire</a:t>
                      </a:r>
                      <a:r>
                        <a:rPr lang="fr-FR" sz="1200" baseline="0" dirty="0" smtClean="0"/>
                        <a:t> la fin de l’histoire</a:t>
                      </a:r>
                    </a:p>
                    <a:p>
                      <a:r>
                        <a:rPr lang="fr-FR" sz="1200" baseline="0" dirty="0" smtClean="0"/>
                        <a:t>Description de lieu en lien avec des  personnages merveilleux</a:t>
                      </a:r>
                      <a:endParaRPr lang="fr-FR" sz="1200" dirty="0"/>
                    </a:p>
                  </a:txBody>
                  <a:tcPr/>
                </a:tc>
              </a:tr>
              <a:tr h="237313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Dame hiver</a:t>
                      </a:r>
                    </a:p>
                    <a:p>
                      <a:pPr algn="ctr"/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Temps du</a:t>
                      </a:r>
                      <a:r>
                        <a:rPr lang="fr-FR" sz="1200" baseline="0" dirty="0" smtClean="0"/>
                        <a:t> récit (imparfait/passé simple)</a:t>
                      </a:r>
                    </a:p>
                    <a:p>
                      <a:r>
                        <a:rPr lang="fr-FR" sz="1200" baseline="0" dirty="0" smtClean="0"/>
                        <a:t>Champs lexicaux et sémantiques autour des saisons….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Conte « très » traditionnel en lien avec des contes japonais…</a:t>
                      </a:r>
                    </a:p>
                    <a:p>
                      <a:r>
                        <a:rPr lang="fr-FR" sz="1200" dirty="0" smtClean="0"/>
                        <a:t>Discordance entre les illustrations</a:t>
                      </a:r>
                      <a:r>
                        <a:rPr lang="fr-FR" sz="1200" baseline="0" dirty="0" smtClean="0"/>
                        <a:t> et le texte (au moment où la méchante allant dans le monde imaginaire)</a:t>
                      </a:r>
                    </a:p>
                    <a:p>
                      <a:r>
                        <a:rPr lang="fr-FR" sz="1200" baseline="0" dirty="0" smtClean="0"/>
                        <a:t>Références littéraires (Cendrillon, Alice au pays des merveilles, les 2 fées…)</a:t>
                      </a:r>
                    </a:p>
                    <a:p>
                      <a:r>
                        <a:rPr lang="fr-FR" sz="1200" baseline="0" dirty="0" smtClean="0"/>
                        <a:t>Relativité du temps </a:t>
                      </a:r>
                    </a:p>
                    <a:p>
                      <a:r>
                        <a:rPr lang="fr-FR" sz="1200" baseline="0" dirty="0" smtClean="0"/>
                        <a:t>Bobine de fil (temps qui passe, fil d’Ariane) et l’oiseau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On tombe dans le puits : de l’hiver à l’été</a:t>
                      </a:r>
                    </a:p>
                    <a:p>
                      <a:r>
                        <a:rPr lang="fr-FR" sz="1200" dirty="0" smtClean="0"/>
                        <a:t>Personnification</a:t>
                      </a:r>
                      <a:r>
                        <a:rPr lang="fr-FR" sz="1200" baseline="0" dirty="0" smtClean="0"/>
                        <a:t> d’un objet (bobine…)</a:t>
                      </a:r>
                      <a:endParaRPr lang="fr-FR" sz="1200" dirty="0"/>
                    </a:p>
                  </a:txBody>
                  <a:tcPr/>
                </a:tc>
              </a:tr>
              <a:tr h="123403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L’île de Monstril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Discours</a:t>
                      </a:r>
                      <a:r>
                        <a:rPr lang="fr-FR" sz="1200" baseline="0" dirty="0" smtClean="0"/>
                        <a:t> direct : récit / BD</a:t>
                      </a:r>
                    </a:p>
                    <a:p>
                      <a:r>
                        <a:rPr lang="fr-FR" sz="1200" baseline="0" dirty="0" smtClean="0"/>
                        <a:t>Impératif</a:t>
                      </a:r>
                      <a:endParaRPr lang="fr-FR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Texte/images mêlés à la BD</a:t>
                      </a:r>
                    </a:p>
                    <a:p>
                      <a:r>
                        <a:rPr lang="fr-FR" sz="1200" dirty="0" smtClean="0"/>
                        <a:t>L’aventure / danger</a:t>
                      </a:r>
                    </a:p>
                    <a:p>
                      <a:r>
                        <a:rPr lang="fr-FR" sz="1200" dirty="0" smtClean="0"/>
                        <a:t>Points de vue (débat)</a:t>
                      </a:r>
                    </a:p>
                    <a:p>
                      <a:r>
                        <a:rPr lang="fr-FR" sz="1200" dirty="0" smtClean="0"/>
                        <a:t>« Petite voix »</a:t>
                      </a:r>
                    </a:p>
                    <a:p>
                      <a:r>
                        <a:rPr lang="fr-FR" sz="1200" dirty="0" smtClean="0"/>
                        <a:t>Introduction à l’art de la BD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Insérer le</a:t>
                      </a:r>
                      <a:r>
                        <a:rPr lang="fr-FR" sz="1200" baseline="0" dirty="0" smtClean="0"/>
                        <a:t> texte d</a:t>
                      </a:r>
                      <a:r>
                        <a:rPr lang="fr-FR" sz="1200" dirty="0" smtClean="0"/>
                        <a:t>es bulles à l’intérieur </a:t>
                      </a:r>
                      <a:r>
                        <a:rPr lang="fr-FR" sz="1200" baseline="0" dirty="0" smtClean="0"/>
                        <a:t>du récit</a:t>
                      </a:r>
                    </a:p>
                    <a:p>
                      <a:r>
                        <a:rPr lang="fr-FR" sz="1200" baseline="0" dirty="0" smtClean="0"/>
                        <a:t>Ecrire un dialogue à partir des bulles</a:t>
                      </a:r>
                    </a:p>
                    <a:p>
                      <a:r>
                        <a:rPr lang="fr-FR" sz="1200" baseline="0" dirty="0" smtClean="0"/>
                        <a:t>Ecrire des bulles  de BD à partir du récit</a:t>
                      </a:r>
                      <a:endParaRPr lang="fr-FR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1" y="-202799"/>
          <a:ext cx="9144000" cy="65129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2449"/>
                <a:gridCol w="1680437"/>
                <a:gridCol w="1565137"/>
                <a:gridCol w="1512168"/>
                <a:gridCol w="1368152"/>
                <a:gridCol w="1475657"/>
              </a:tblGrid>
              <a:tr h="132754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bg1"/>
                          </a:solidFill>
                        </a:rPr>
                        <a:t>Rituels courts </a:t>
                      </a:r>
                    </a:p>
                    <a:p>
                      <a:pPr algn="ctr"/>
                      <a:r>
                        <a:rPr lang="fr-FR" sz="1400" dirty="0" smtClean="0"/>
                        <a:t>changer les sujets d'un paragraphe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bg1"/>
                          </a:solidFill>
                        </a:rPr>
                        <a:t>changement de temps</a:t>
                      </a:r>
                    </a:p>
                    <a:p>
                      <a:pPr algn="ctr"/>
                      <a:endParaRPr lang="fr-FR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Séances spécifiques relecture des productions</a:t>
                      </a:r>
                      <a:endParaRPr lang="fr-FR" sz="14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Plus de manipulations syntaxiques </a:t>
                      </a:r>
                      <a:endParaRPr lang="fr-FR" sz="140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Travail de recherche </a:t>
                      </a:r>
                    </a:p>
                    <a:p>
                      <a:pPr algn="ctr"/>
                      <a:r>
                        <a:rPr lang="fr-F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sur un texte court</a:t>
                      </a:r>
                      <a:r>
                        <a:rPr lang="fr-FR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/</a:t>
                      </a:r>
                      <a:r>
                        <a:rPr lang="fr-F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bilan collectif</a:t>
                      </a:r>
                      <a:endParaRPr lang="fr-FR" sz="14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i="0" dirty="0" smtClean="0"/>
                        <a:t>Activités de tri  de mots portant sur la nature, la fonction ou le sens</a:t>
                      </a:r>
                      <a:r>
                        <a:rPr lang="fr-FR" sz="1400" b="1" i="0" dirty="0" smtClean="0"/>
                        <a:t> </a:t>
                      </a:r>
                      <a:endParaRPr lang="fr-FR" sz="1400" i="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Sites internet… sur la conjugaison… </a:t>
                      </a:r>
                      <a:endParaRPr lang="fr-FR" sz="1400" dirty="0"/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  <a:tr h="1280778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bg1"/>
                          </a:solidFill>
                        </a:rPr>
                        <a:t>Création d’un mini-journal</a:t>
                      </a:r>
                      <a:endParaRPr lang="fr-FR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bg1"/>
                          </a:solidFill>
                        </a:rPr>
                        <a:t>Activité de production de textes</a:t>
                      </a:r>
                      <a:r>
                        <a:rPr lang="fr-FR" sz="14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400" b="1" dirty="0" smtClean="0">
                          <a:solidFill>
                            <a:schemeClr val="bg1"/>
                          </a:solidFill>
                        </a:rPr>
                        <a:t>en quatre étapes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Corriger ensemble des extraits/phrases</a:t>
                      </a:r>
                      <a:endParaRPr lang="fr-FR" sz="1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débat philo / activités d'échanges en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groupes</a:t>
                      </a:r>
                      <a:endParaRPr lang="fr-FR" sz="140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Jogging d'écriture avec une ou sans contrainte</a:t>
                      </a:r>
                      <a:endParaRPr lang="fr-FR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kern="1200" noProof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Activités prenant sens par rapport à la problématique de la séquence</a:t>
                      </a:r>
                      <a:endParaRPr lang="fr-FR" sz="14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10000"/>
                      </a:schemeClr>
                    </a:solidFill>
                  </a:tcPr>
                </a:tc>
              </a:tr>
              <a:tr h="1217132">
                <a:tc>
                  <a:txBody>
                    <a:bodyPr/>
                    <a:lstStyle/>
                    <a:p>
                      <a:pPr algn="ctr"/>
                      <a:r>
                        <a:rPr lang="fr-FR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Travail efficace</a:t>
                      </a:r>
                      <a:r>
                        <a:rPr lang="fr-FR" sz="14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sur la polysémie, les niveaux de langue</a:t>
                      </a:r>
                      <a:endParaRPr lang="fr-FR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activités </a:t>
                      </a:r>
                      <a:r>
                        <a:rPr lang="fr-FR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ludiques</a:t>
                      </a:r>
                      <a:endParaRPr lang="fr-FR" sz="14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L’édition d’un recueil de poésie</a:t>
                      </a:r>
                      <a:endParaRPr lang="fr-FR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bg1"/>
                          </a:solidFill>
                        </a:rPr>
                        <a:t>utiliser une grille de relectur</a:t>
                      </a:r>
                      <a:r>
                        <a:rPr lang="fr-FR" sz="1400" b="0" dirty="0" smtClean="0">
                          <a:solidFill>
                            <a:schemeClr val="bg1"/>
                          </a:solidFill>
                        </a:rPr>
                        <a:t>e</a:t>
                      </a:r>
                      <a:endParaRPr lang="fr-FR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Rédiger des paragraphes nécessité de suivre un schéma </a:t>
                      </a:r>
                      <a:endParaRPr lang="fr-FR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 dictée</a:t>
                      </a:r>
                      <a:r>
                        <a:rPr lang="fr-FR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négociée où l'oral est médiateur de l'écrit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058433">
                <a:tc>
                  <a:txBody>
                    <a:bodyPr/>
                    <a:lstStyle/>
                    <a:p>
                      <a:pPr algn="ctr"/>
                      <a:r>
                        <a:rPr lang="fr-F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Recherches courtes </a:t>
                      </a:r>
                    </a:p>
                    <a:p>
                      <a:pPr algn="ctr"/>
                      <a:r>
                        <a:rPr lang="fr-F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:sur des thèmes ou sujets abordés</a:t>
                      </a:r>
                      <a:endParaRPr lang="fr-FR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/>
                        <a:t>Rédaction de courts paragraphes avec consignes de langue</a:t>
                      </a:r>
                      <a:endParaRPr lang="fr-FR" sz="14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correction en commun d'extraits de copie anonyme et projetée</a:t>
                      </a:r>
                      <a:endParaRPr lang="fr-FR" sz="1400" b="1" dirty="0" smtClean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synthèse du cours précédent : formulation</a:t>
                      </a:r>
                      <a:r>
                        <a:rPr lang="fr-FR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puis reformulation </a:t>
                      </a:r>
                      <a:endParaRPr lang="fr-FR" sz="14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/>
                        <a:t>Jeux de rôles</a:t>
                      </a:r>
                    </a:p>
                    <a:p>
                      <a:pPr algn="ctr"/>
                      <a:r>
                        <a:rPr lang="fr-FR" sz="1400" b="1" dirty="0" smtClean="0"/>
                        <a:t>utilisation de support visuels</a:t>
                      </a:r>
                      <a:endParaRPr lang="fr-FR" sz="14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/>
                        <a:t>Jeu sur les syntagmes et les paradigmes.</a:t>
                      </a:r>
                      <a:endParaRPr lang="fr-FR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463725">
                <a:tc>
                  <a:txBody>
                    <a:bodyPr/>
                    <a:lstStyle/>
                    <a:p>
                      <a:pPr algn="ctr"/>
                      <a:r>
                        <a:rPr lang="fr-FR" sz="1400" b="1" kern="1200" noProof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Production d’un </a:t>
                      </a:r>
                      <a:r>
                        <a:rPr lang="fr-FR" sz="1400" b="1" kern="1200" noProof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sommaire </a:t>
                      </a:r>
                      <a:r>
                        <a:rPr lang="fr-FR" sz="1400" b="1" kern="1200" noProof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explicitant </a:t>
                      </a:r>
                      <a:r>
                        <a:rPr lang="fr-FR" sz="1400" b="1" kern="1200" noProof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les points de langue abordés et leurs usages </a:t>
                      </a:r>
                      <a:endParaRPr lang="fr-FR" sz="14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Lecture à haute voix</a:t>
                      </a:r>
                      <a:endParaRPr lang="fr-FR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Ateliers </a:t>
                      </a:r>
                      <a:r>
                        <a:rPr lang="fr-FR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de lecture et d'écriture</a:t>
                      </a:r>
                      <a:endParaRPr lang="fr-FR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noProof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Production écrite initiale des élèves servant d’appui pour l’apprentissage de certaines règles</a:t>
                      </a:r>
                    </a:p>
                  </a:txBody>
                  <a:tcPr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Cartes heuristiques e ou fiches-outils </a:t>
                      </a:r>
                      <a:endParaRPr lang="fr-FR" sz="1400" b="1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fr-FR" sz="1400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1475656" y="764704"/>
          <a:ext cx="60960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ESTELLE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STEPHANE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mtClean="0"/>
                        <a:t>EMILIE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FRANCOISE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EVARISTE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DELPHINE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BAUDOIN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CASIMIR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MICHEL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mtClean="0"/>
                        <a:t>NICOLAS</a:t>
                      </a:r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TANGUY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 SAMIRA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CECILIA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JOSSELINE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539552" y="5877272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Atelier E   9/02/2017 </a:t>
            </a:r>
          </a:p>
          <a:p>
            <a:pPr algn="ctr"/>
            <a:r>
              <a:rPr lang="fr-FR" b="1" dirty="0" smtClean="0"/>
              <a:t>Matin (45 minutes)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Activité pour renouveler ses pratiques : 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algn="ctr">
              <a:buNone/>
            </a:pPr>
            <a:endParaRPr lang="fr-FR" b="1" dirty="0" smtClean="0"/>
          </a:p>
          <a:p>
            <a:pPr algn="ctr">
              <a:buNone/>
            </a:pPr>
            <a:endParaRPr lang="fr-FR" b="1" dirty="0"/>
          </a:p>
          <a:p>
            <a:pPr algn="ctr">
              <a:buNone/>
            </a:pPr>
            <a:r>
              <a:rPr lang="fr-FR" b="1" dirty="0" smtClean="0"/>
              <a:t>Les chantiers d’écriture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251520" y="5877272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Atelier F  9/02/2017 </a:t>
            </a:r>
          </a:p>
          <a:p>
            <a:pPr algn="ctr"/>
            <a:r>
              <a:rPr lang="fr-FR" b="1" dirty="0" smtClean="0"/>
              <a:t>Matin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/>
          </a:bodyPr>
          <a:lstStyle/>
          <a:p>
            <a:r>
              <a:rPr lang="fr-FR" b="1" dirty="0" smtClean="0"/>
              <a:t>Les fondamentaux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2132856"/>
            <a:ext cx="8229600" cy="2625155"/>
          </a:xfrm>
        </p:spPr>
        <p:txBody>
          <a:bodyPr/>
          <a:lstStyle/>
          <a:p>
            <a:r>
              <a:rPr lang="fr-FR" dirty="0" smtClean="0"/>
              <a:t>Parlons manuel…</a:t>
            </a:r>
          </a:p>
          <a:p>
            <a:r>
              <a:rPr lang="fr-FR" dirty="0" smtClean="0"/>
              <a:t>Différenciation et évaluation</a:t>
            </a:r>
          </a:p>
          <a:p>
            <a:r>
              <a:rPr lang="fr-FR" dirty="0" smtClean="0"/>
              <a:t>Les attendus à chaque niveau en étude de la langue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51520" y="5877272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  9/02/2017 </a:t>
            </a:r>
          </a:p>
          <a:p>
            <a:pPr algn="ctr"/>
            <a:r>
              <a:rPr lang="fr-FR" b="1" dirty="0" smtClean="0"/>
              <a:t>Après-midi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475656" y="616530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7/02/2017 Matin (30 min)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Activités pour renouveler ses pratiques :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4932040" y="5877272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Atelier G   9/02/2017 </a:t>
            </a:r>
          </a:p>
          <a:p>
            <a:pPr algn="ctr"/>
            <a:r>
              <a:rPr lang="fr-FR" b="1" dirty="0" smtClean="0"/>
              <a:t>Matin</a:t>
            </a:r>
            <a:endParaRPr lang="fr-FR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251520" y="1484785"/>
            <a:ext cx="889248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Les jeux d’écriture :</a:t>
            </a:r>
          </a:p>
          <a:p>
            <a:r>
              <a:rPr lang="fr-FR" sz="2000" b="1" dirty="0" smtClean="0"/>
              <a:t>Lipogramme</a:t>
            </a:r>
            <a:endParaRPr lang="fr-FR" sz="2000" dirty="0" smtClean="0"/>
          </a:p>
          <a:p>
            <a:r>
              <a:rPr lang="fr-FR" sz="2000" dirty="0" smtClean="0"/>
              <a:t>1- Ecrivez un court texte dans lequel la lettre </a:t>
            </a:r>
            <a:r>
              <a:rPr lang="fr-FR" sz="2000" b="1" u="sng" dirty="0" smtClean="0"/>
              <a:t>-e</a:t>
            </a:r>
            <a:r>
              <a:rPr lang="fr-FR" sz="2000" dirty="0" smtClean="0"/>
              <a:t> ne doit pas apparaître.</a:t>
            </a:r>
          </a:p>
          <a:p>
            <a:r>
              <a:rPr lang="fr-FR" sz="2000" dirty="0" smtClean="0"/>
              <a:t>2- Ecrivez un court texte dans lequel la lettre </a:t>
            </a:r>
            <a:r>
              <a:rPr lang="fr-FR" sz="2000" b="1" u="sng" dirty="0" smtClean="0"/>
              <a:t>-o</a:t>
            </a:r>
            <a:r>
              <a:rPr lang="fr-FR" sz="2000" dirty="0" smtClean="0"/>
              <a:t> ne doit pas apparaître.</a:t>
            </a:r>
          </a:p>
          <a:p>
            <a:r>
              <a:rPr lang="fr-FR" sz="2000" b="1" dirty="0" smtClean="0"/>
              <a:t>Les tautogrammes</a:t>
            </a:r>
            <a:endParaRPr lang="fr-FR" sz="2000" dirty="0" smtClean="0"/>
          </a:p>
          <a:p>
            <a:r>
              <a:rPr lang="fr-FR" sz="2000" dirty="0" smtClean="0"/>
              <a:t>Un tautogramme est un texte dont tous les mots commencent par la même lettre.</a:t>
            </a:r>
          </a:p>
          <a:p>
            <a:r>
              <a:rPr lang="fr-FR" sz="2000" b="1" dirty="0" smtClean="0"/>
              <a:t>Le carré </a:t>
            </a:r>
            <a:r>
              <a:rPr lang="fr-FR" sz="2000" b="1" dirty="0" err="1" smtClean="0"/>
              <a:t>lescurien</a:t>
            </a:r>
            <a:endParaRPr lang="fr-FR" sz="2000" dirty="0" smtClean="0"/>
          </a:p>
          <a:p>
            <a:r>
              <a:rPr lang="fr-FR" sz="2000" dirty="0" smtClean="0"/>
              <a:t>Jeu imaginé par Jean Lescure (</a:t>
            </a:r>
            <a:r>
              <a:rPr lang="fr-FR" sz="2000" dirty="0" err="1" smtClean="0"/>
              <a:t>OuLiPo</a:t>
            </a:r>
            <a:r>
              <a:rPr lang="fr-FR" sz="2000" dirty="0" smtClean="0"/>
              <a:t>)</a:t>
            </a:r>
          </a:p>
          <a:p>
            <a:r>
              <a:rPr lang="fr-FR" sz="2000" dirty="0" smtClean="0"/>
              <a:t>Ecrivez toutes les phrases possibles en utilisant les mots reliés entre eux par les côtés et par les diagonales. Les phrases peuvent être complétées par des mots-outils. Tous les accords nécessaires doivent être respectés.</a:t>
            </a:r>
          </a:p>
          <a:p>
            <a:r>
              <a:rPr lang="fr-FR" sz="2000" b="1" dirty="0" smtClean="0"/>
              <a:t>Ecriture abécédaire</a:t>
            </a:r>
          </a:p>
          <a:p>
            <a:r>
              <a:rPr lang="fr-FR" sz="2000" dirty="0" smtClean="0"/>
              <a:t>Ecrivez un court texte dans lequel chacun des mots doit commencer par une lettre dans l’ordre de l’alphabet.</a:t>
            </a:r>
          </a:p>
          <a:p>
            <a:endParaRPr lang="fr-FR" sz="2000" dirty="0" smtClean="0"/>
          </a:p>
          <a:p>
            <a:r>
              <a:rPr lang="fr-FR" sz="3200" dirty="0" smtClean="0"/>
              <a:t> </a:t>
            </a:r>
          </a:p>
          <a:p>
            <a:pPr algn="ctr"/>
            <a:endParaRPr lang="fr-FR" sz="3200" b="1" dirty="0" smtClean="0"/>
          </a:p>
          <a:p>
            <a:pPr algn="ctr"/>
            <a:endParaRPr lang="fr-FR" sz="3200" b="1" dirty="0" smtClean="0"/>
          </a:p>
          <a:p>
            <a:pPr algn="ctr"/>
            <a:r>
              <a:rPr lang="fr-FR" sz="3200" dirty="0" smtClean="0"/>
              <a:t> 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/>
          </a:bodyPr>
          <a:lstStyle/>
          <a:p>
            <a:r>
              <a:rPr lang="fr-FR" b="1" dirty="0" smtClean="0"/>
              <a:t>L’incontournable orthographe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FR" b="1" dirty="0" smtClean="0"/>
              <a:t>-&gt;</a:t>
            </a:r>
            <a:r>
              <a:rPr lang="fr-FR" b="1" u="sng" strike="sngStrike" dirty="0" smtClean="0"/>
              <a:t> Phase 1</a:t>
            </a:r>
            <a:r>
              <a:rPr lang="fr-FR" strike="sngStrike" dirty="0" smtClean="0"/>
              <a:t> </a:t>
            </a:r>
          </a:p>
          <a:p>
            <a:pPr lvl="0"/>
            <a:r>
              <a:rPr lang="fr-FR" u="sng" strike="sngStrike" dirty="0" smtClean="0"/>
              <a:t>Collectif</a:t>
            </a:r>
            <a:r>
              <a:rPr lang="fr-FR" strike="sngStrike" dirty="0" smtClean="0"/>
              <a:t> : Lecture offerte d'un court extrait littéraire sur l'orthographe: Texte de Daniel Pennac : extrait "Au bonheur des ogres"</a:t>
            </a:r>
          </a:p>
          <a:p>
            <a:pPr lvl="0"/>
            <a:r>
              <a:rPr lang="fr-FR" u="sng" strike="sngStrike" dirty="0" smtClean="0"/>
              <a:t>Individuel</a:t>
            </a:r>
            <a:r>
              <a:rPr lang="fr-FR" strike="sngStrike" dirty="0" smtClean="0"/>
              <a:t> :12mn  Dictée d'un court texte comportant des complexités diverses, analyse des procédures personnelles  </a:t>
            </a:r>
            <a:r>
              <a:rPr lang="fr-FR" dirty="0" smtClean="0"/>
              <a:t> </a:t>
            </a:r>
          </a:p>
          <a:p>
            <a:pPr>
              <a:buNone/>
            </a:pPr>
            <a:r>
              <a:rPr lang="fr-FR" b="1" dirty="0" smtClean="0"/>
              <a:t>-&gt; </a:t>
            </a:r>
            <a:r>
              <a:rPr lang="fr-FR" b="1" u="sng" dirty="0" smtClean="0"/>
              <a:t>Phase 2</a:t>
            </a:r>
            <a:r>
              <a:rPr lang="fr-FR" dirty="0" smtClean="0"/>
              <a:t> :A partir d'un panel de tâches pouvant être proposées aux élèves en classe, identifier et catégoriser les stratégies (procédures) travaillées ou pas lors de la mise en œuvre de ces tâches.</a:t>
            </a:r>
          </a:p>
          <a:p>
            <a:pPr>
              <a:buNone/>
            </a:pPr>
            <a:r>
              <a:rPr lang="fr-FR" b="1" dirty="0" smtClean="0"/>
              <a:t>-&gt;</a:t>
            </a:r>
            <a:r>
              <a:rPr lang="fr-FR" b="1" u="sng" dirty="0" smtClean="0"/>
              <a:t> Phase 3</a:t>
            </a:r>
            <a:r>
              <a:rPr lang="fr-FR" dirty="0" smtClean="0"/>
              <a:t> </a:t>
            </a:r>
          </a:p>
          <a:p>
            <a:pPr lvl="0"/>
            <a:r>
              <a:rPr lang="fr-FR" u="sng" dirty="0" smtClean="0"/>
              <a:t>Collectif</a:t>
            </a:r>
            <a:r>
              <a:rPr lang="fr-FR" dirty="0" smtClean="0"/>
              <a:t> : Mutualisation concernant le travail des groupes sur les procédures repérées, la nature et l'efficacité des tâches analysées précédemment.</a:t>
            </a:r>
          </a:p>
          <a:p>
            <a:pPr lvl="0"/>
            <a:r>
              <a:rPr lang="fr-FR" u="sng" dirty="0" smtClean="0"/>
              <a:t>Synthèse</a:t>
            </a:r>
            <a:r>
              <a:rPr lang="fr-FR" dirty="0" smtClean="0"/>
              <a:t> : Mise en évidence par le groupe de ce qui serait un cadre général pour l'enseignement de l'orthographe</a:t>
            </a:r>
          </a:p>
          <a:p>
            <a:pPr lvl="0"/>
            <a:endParaRPr lang="fr-FR" dirty="0" smtClean="0"/>
          </a:p>
          <a:p>
            <a:pPr>
              <a:buNone/>
            </a:pP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611560" y="5949280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b="1" dirty="0" smtClean="0"/>
          </a:p>
          <a:p>
            <a:pPr algn="ctr"/>
            <a:r>
              <a:rPr lang="fr-FR" b="1" dirty="0" smtClean="0"/>
              <a:t>Supplément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0" y="2"/>
          <a:ext cx="9144000" cy="6857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116"/>
                <a:gridCol w="1609748"/>
                <a:gridCol w="1728192"/>
                <a:gridCol w="1951978"/>
                <a:gridCol w="2115966"/>
              </a:tblGrid>
              <a:tr h="746620">
                <a:tc>
                  <a:txBody>
                    <a:bodyPr/>
                    <a:lstStyle/>
                    <a:p>
                      <a:pPr algn="ctr"/>
                      <a:r>
                        <a:rPr lang="fr-F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Vocabulaire</a:t>
                      </a:r>
                    </a:p>
                    <a:p>
                      <a:pPr algn="ctr"/>
                      <a:r>
                        <a:rPr lang="fr-F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familles de mots, étymologie contexte</a:t>
                      </a:r>
                      <a:endParaRPr lang="fr-FR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Réinvestissement dans des productions</a:t>
                      </a:r>
                      <a:endParaRPr lang="fr-FR" sz="14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Compréhension fonctionnement de la langue et l'écrit</a:t>
                      </a:r>
                      <a:endParaRPr lang="fr-FR" sz="140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Appliquer la règle d'accord du participe passé avec avoir</a:t>
                      </a:r>
                      <a:endParaRPr lang="fr-FR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Difficulté</a:t>
                      </a:r>
                      <a:r>
                        <a:rPr lang="fr-FR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à </a:t>
                      </a:r>
                      <a:r>
                        <a:rPr lang="fr-F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se servir de la syntaxe de la phrase </a:t>
                      </a:r>
                      <a:endParaRPr lang="fr-FR" sz="14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9643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Faire le lien entre les apprentissages et le réemploi des outils de la langue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Grammaire</a:t>
                      </a:r>
                      <a:r>
                        <a:rPr lang="fr-FR" sz="1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fr-FR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pronoms</a:t>
                      </a:r>
                      <a:endParaRPr lang="fr-FR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Vocabulaire</a:t>
                      </a:r>
                    </a:p>
                    <a:p>
                      <a:pPr algn="ctr"/>
                      <a:r>
                        <a:rPr lang="fr-F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limité des élèves</a:t>
                      </a:r>
                      <a:endParaRPr lang="fr-FR" sz="1400" dirty="0" smtClean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Forte</a:t>
                      </a:r>
                      <a:r>
                        <a:rPr lang="fr-FR" sz="14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hétérogénéité dans les compétences langagières.</a:t>
                      </a:r>
                      <a:endParaRPr lang="fr-FR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endParaRPr lang="fr-FR" sz="1400" b="1" i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FF"/>
                    </a:solidFill>
                  </a:tcPr>
                </a:tc>
              </a:tr>
              <a:tr h="1399912">
                <a:tc>
                  <a:txBody>
                    <a:bodyPr/>
                    <a:lstStyle/>
                    <a:p>
                      <a:pPr algn="ctr"/>
                      <a:r>
                        <a:rPr lang="fr-FR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Parties du cours ou livres retenus peu motivants pour des jeunes </a:t>
                      </a:r>
                      <a:endParaRPr lang="fr-FR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l'importance de la langue…au service du texte</a:t>
                      </a:r>
                      <a:endParaRPr lang="fr-FR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Utiliser simultanément plusieurs outils de la langue dans le même texte ou dans la même production</a:t>
                      </a:r>
                      <a:endParaRPr lang="fr-FR" sz="1400" b="1" i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kern="1200" noProof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La</a:t>
                      </a:r>
                      <a:r>
                        <a:rPr lang="fr-FR" sz="1400" b="1" kern="1200" baseline="0" noProof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d</a:t>
                      </a:r>
                      <a:r>
                        <a:rPr lang="fr-FR" sz="1400" b="1" kern="1200" noProof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ifficulté</a:t>
                      </a:r>
                      <a:r>
                        <a:rPr lang="fr-FR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grammaticale ou lexicale</a:t>
                      </a:r>
                      <a:r>
                        <a:rPr lang="fr-FR" sz="14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prend le pas</a:t>
                      </a:r>
                      <a:r>
                        <a:rPr lang="fr-FR" sz="14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ou se détache</a:t>
                      </a:r>
                      <a:r>
                        <a:rPr lang="fr-FR" sz="14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du sens d’une lecture ou d’une production</a:t>
                      </a:r>
                      <a:endParaRPr lang="fr-FR" sz="1400" dirty="0"/>
                    </a:p>
                  </a:txBody>
                  <a:tcPr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Manque de structure dans la prise de parole et de</a:t>
                      </a:r>
                      <a:r>
                        <a:rPr lang="fr-FR" sz="14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c</a:t>
                      </a:r>
                      <a:r>
                        <a:rPr lang="fr-FR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apacité à se positionner</a:t>
                      </a:r>
                      <a:endParaRPr lang="fr-FR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964384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bg1"/>
                          </a:solidFill>
                        </a:rPr>
                        <a:t>Structurer en paragraphes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bg1"/>
                          </a:solidFill>
                        </a:rPr>
                        <a:t>Eviter les répétitions</a:t>
                      </a:r>
                    </a:p>
                    <a:p>
                      <a:pPr algn="ctr"/>
                      <a:endParaRPr lang="fr-FR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L’écrit</a:t>
                      </a:r>
                      <a:r>
                        <a:rPr lang="fr-FR" sz="14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: </a:t>
                      </a:r>
                      <a:r>
                        <a:rPr lang="fr-FR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orthographe,</a:t>
                      </a:r>
                      <a:endParaRPr lang="fr-FR" sz="1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fr-FR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manque de concentration…</a:t>
                      </a:r>
                      <a:endParaRPr lang="fr-FR" sz="14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bg1"/>
                          </a:solidFill>
                        </a:rPr>
                        <a:t>transformation passive</a:t>
                      </a:r>
                    </a:p>
                    <a:p>
                      <a:pPr algn="ctr"/>
                      <a:endParaRPr lang="fr-FR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Procédés littéraires </a:t>
                      </a:r>
                    </a:p>
                    <a:p>
                      <a:pPr algn="ctr"/>
                      <a:r>
                        <a:rPr lang="fr-FR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(champs lexicaux, synonymes)</a:t>
                      </a:r>
                      <a:endParaRPr lang="fr-FR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Réinvestir les notions apprises </a:t>
                      </a:r>
                    </a:p>
                    <a:p>
                      <a:pPr algn="ctr"/>
                      <a:r>
                        <a:rPr lang="fr-FR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Passage</a:t>
                      </a:r>
                      <a:r>
                        <a:rPr lang="fr-FR" sz="14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de l’oral à l’écrit</a:t>
                      </a:r>
                      <a:endParaRPr lang="fr-FR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182148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 </a:t>
                      </a:r>
                      <a:r>
                        <a:rPr lang="fr-FR" sz="1400" b="1" dirty="0" smtClean="0"/>
                        <a:t>La concentration,</a:t>
                      </a:r>
                      <a:r>
                        <a:rPr lang="fr-FR" sz="1400" b="1" baseline="0" dirty="0" smtClean="0"/>
                        <a:t> l</a:t>
                      </a:r>
                      <a:r>
                        <a:rPr lang="fr-FR" sz="1400" b="1" dirty="0" smtClean="0"/>
                        <a:t>e manque de stratégies ,</a:t>
                      </a:r>
                      <a:r>
                        <a:rPr lang="fr-FR" sz="1400" b="1" baseline="0" dirty="0" smtClean="0"/>
                        <a:t> </a:t>
                      </a:r>
                      <a:r>
                        <a:rPr lang="fr-FR" sz="1400" b="1" dirty="0" smtClean="0"/>
                        <a:t>de lexique par rapport au thème abordé</a:t>
                      </a:r>
                      <a:endParaRPr lang="fr-FR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Passer de l’explicite à l'implicite</a:t>
                      </a:r>
                      <a:endParaRPr lang="fr-FR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Construire des phrases complexes</a:t>
                      </a:r>
                    </a:p>
                    <a:p>
                      <a:pPr algn="ctr"/>
                      <a:r>
                        <a:rPr lang="fr-F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Formuler un avis ou une interprétation avec clarté</a:t>
                      </a:r>
                      <a:endParaRPr lang="fr-FR" sz="1400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/>
                        <a:t>translation entre le savoir acquis et la mise en forme syntaxique et linguistique</a:t>
                      </a:r>
                      <a:endParaRPr lang="fr-FR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Adapter les notions acquises en réflexion linguistique aux savoir-faire</a:t>
                      </a:r>
                      <a:endParaRPr lang="fr-FR" sz="1400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814633"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bg1"/>
                          </a:solidFill>
                        </a:rPr>
                        <a:t>Discours  indirect</a:t>
                      </a:r>
                      <a:endParaRPr lang="fr-FR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785916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/>
                        <a:t>l’interférence du bilinguisme et l’acte d’hypercorrection </a:t>
                      </a:r>
                      <a:endParaRPr lang="fr-FR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Mémoriser l'orthographe</a:t>
                      </a:r>
                      <a:endParaRPr lang="fr-FR" sz="11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683568" y="764704"/>
          <a:ext cx="7632848" cy="444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2520280"/>
                <a:gridCol w="1245359"/>
                <a:gridCol w="2571065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ESTELLE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STEPHANE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JACQUES</a:t>
                      </a:r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JOSELINE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384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EMILIE</a:t>
                      </a:r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AKOUASSI JOSÉPHINE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EVARISTE</a:t>
                      </a:r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SOPHIE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DELPHINE</a:t>
                      </a:r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JESSICA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BAUDOUIN</a:t>
                      </a:r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JEAN SEBASTIEN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CASIMIR</a:t>
                      </a:r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MARIA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NICOLAS</a:t>
                      </a:r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MICHEL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SARAH</a:t>
                      </a:r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FRANCOISE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TANGUY</a:t>
                      </a:r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NURIA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SAMIRA</a:t>
                      </a:r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CHRISTELLE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CECILIA</a:t>
                      </a:r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2915816" y="5877272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Atelier A   7/02/2017 Matin (1h)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2376264"/>
          </a:xfrm>
        </p:spPr>
        <p:txBody>
          <a:bodyPr>
            <a:normAutofit fontScale="90000"/>
          </a:bodyPr>
          <a:lstStyle/>
          <a:p>
            <a:r>
              <a:rPr lang="fr-CA" b="1" dirty="0"/>
              <a:t>Lire et analyser les nouveaux </a:t>
            </a:r>
            <a:r>
              <a:rPr lang="fr-CA" b="1" dirty="0" smtClean="0"/>
              <a:t>programmes </a:t>
            </a:r>
            <a:br>
              <a:rPr lang="fr-CA" b="1" dirty="0" smtClean="0"/>
            </a:br>
            <a:r>
              <a:rPr lang="fr-CA" dirty="0" smtClean="0"/>
              <a:t>Cycle 3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76873"/>
            <a:ext cx="8229600" cy="2880320"/>
          </a:xfrm>
        </p:spPr>
        <p:txBody>
          <a:bodyPr/>
          <a:lstStyle/>
          <a:p>
            <a:r>
              <a:rPr lang="fr-CA" dirty="0"/>
              <a:t>Travail sur les mots clés du programme de cycle </a:t>
            </a:r>
            <a:r>
              <a:rPr lang="fr-CA" dirty="0" smtClean="0"/>
              <a:t>3</a:t>
            </a:r>
          </a:p>
          <a:p>
            <a:r>
              <a:rPr lang="fr-CA" dirty="0" smtClean="0"/>
              <a:t>Lien entre l’étude de la langue et compréhension/expression</a:t>
            </a:r>
            <a:endParaRPr lang="fr-FR" dirty="0" smtClean="0"/>
          </a:p>
          <a:p>
            <a:pPr>
              <a:buNone/>
            </a:pPr>
            <a:endParaRPr lang="fr-FR" dirty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475656" y="6165304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Atelier  B  7/02/2017 </a:t>
            </a:r>
          </a:p>
          <a:p>
            <a:pPr algn="ctr"/>
            <a:r>
              <a:rPr lang="fr-FR" b="1" dirty="0" smtClean="0"/>
              <a:t>Après-midi (45 minutes)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L’étude de la langue associée à la </a:t>
            </a:r>
            <a:r>
              <a:rPr lang="fr-FR" b="1" dirty="0" err="1" smtClean="0"/>
              <a:t>la</a:t>
            </a:r>
            <a:r>
              <a:rPr lang="fr-FR" b="1" dirty="0" smtClean="0"/>
              <a:t> lecture et à la compréhension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fr-FR" b="1" dirty="0" smtClean="0"/>
          </a:p>
          <a:p>
            <a:pPr algn="ctr">
              <a:buNone/>
            </a:pPr>
            <a:r>
              <a:rPr lang="fr-FR" b="1" dirty="0" smtClean="0"/>
              <a:t>Séance d’étude de la langue en cycle 3</a:t>
            </a:r>
          </a:p>
          <a:p>
            <a:pPr algn="ctr">
              <a:buNone/>
            </a:pPr>
            <a:endParaRPr lang="fr-FR" b="1" dirty="0" smtClean="0"/>
          </a:p>
          <a:p>
            <a:pPr algn="ctr">
              <a:buNone/>
            </a:pPr>
            <a:r>
              <a:rPr lang="fr-FR" b="1" dirty="0" smtClean="0"/>
              <a:t>Vidéos </a:t>
            </a:r>
            <a:r>
              <a:rPr lang="fr-FR" b="1" dirty="0" err="1" smtClean="0"/>
              <a:t>Eduscol</a:t>
            </a:r>
            <a:r>
              <a:rPr lang="fr-FR" b="1" dirty="0" smtClean="0"/>
              <a:t> </a:t>
            </a:r>
          </a:p>
          <a:p>
            <a:pPr algn="ctr">
              <a:buNone/>
            </a:pPr>
            <a:r>
              <a:rPr lang="fr-FR" b="1" dirty="0" smtClean="0"/>
              <a:t>Documents d’accompagnement</a:t>
            </a:r>
          </a:p>
          <a:p>
            <a:pPr algn="ctr">
              <a:buNone/>
            </a:pPr>
            <a:endParaRPr lang="fr-FR" b="1" dirty="0" smtClean="0"/>
          </a:p>
          <a:p>
            <a:pPr algn="ctr">
              <a:buNone/>
            </a:pPr>
            <a:r>
              <a:rPr lang="fr-FR" b="1" dirty="0" smtClean="0"/>
              <a:t>Une séance en 6</a:t>
            </a:r>
            <a:r>
              <a:rPr lang="fr-FR" b="1" baseline="30000" dirty="0" smtClean="0"/>
              <a:t>ème </a:t>
            </a:r>
          </a:p>
          <a:p>
            <a:pPr algn="ctr">
              <a:buNone/>
            </a:pPr>
            <a:endParaRPr lang="fr-FR" b="1" baseline="30000" dirty="0" smtClean="0"/>
          </a:p>
          <a:p>
            <a:pPr algn="ctr">
              <a:buNone/>
            </a:pPr>
            <a:endParaRPr lang="fr-FR" b="1" baseline="30000" dirty="0" smtClean="0"/>
          </a:p>
          <a:p>
            <a:pPr algn="ctr">
              <a:buNone/>
            </a:pPr>
            <a:endParaRPr lang="fr-FR" b="1" dirty="0" smtClean="0"/>
          </a:p>
          <a:p>
            <a:pPr>
              <a:buNone/>
            </a:pP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755576" y="5877272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Atelier C     8/02/2017 </a:t>
            </a:r>
          </a:p>
          <a:p>
            <a:pPr algn="ctr"/>
            <a:r>
              <a:rPr lang="fr-FR" b="1" dirty="0" smtClean="0"/>
              <a:t>Matin (30 min)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L’oral pour une meilleure maîtrise de la langue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fr-FR" b="1" dirty="0" smtClean="0"/>
          </a:p>
          <a:p>
            <a:pPr algn="ctr">
              <a:buNone/>
            </a:pPr>
            <a:endParaRPr lang="fr-FR" b="1" dirty="0" smtClean="0"/>
          </a:p>
          <a:p>
            <a:pPr algn="ctr">
              <a:buNone/>
            </a:pPr>
            <a:r>
              <a:rPr lang="fr-FR" b="1" dirty="0" smtClean="0"/>
              <a:t>La dictée négociée </a:t>
            </a:r>
            <a:r>
              <a:rPr lang="fr-FR" dirty="0" smtClean="0"/>
              <a:t>(CM2) – vidéo de la banque</a:t>
            </a:r>
          </a:p>
          <a:p>
            <a:pPr algn="ctr">
              <a:buNone/>
            </a:pPr>
            <a:r>
              <a:rPr lang="fr-FR" dirty="0" smtClean="0"/>
              <a:t>de séquences didactique – Académie de Montpellier - (fiche de préparation)</a:t>
            </a:r>
          </a:p>
          <a:p>
            <a:pPr algn="ctr">
              <a:buNone/>
            </a:pPr>
            <a:endParaRPr lang="fr-FR" dirty="0" smtClean="0"/>
          </a:p>
        </p:txBody>
      </p:sp>
      <p:sp>
        <p:nvSpPr>
          <p:cNvPr id="4" name="ZoneTexte 3"/>
          <p:cNvSpPr txBox="1"/>
          <p:nvPr/>
        </p:nvSpPr>
        <p:spPr>
          <a:xfrm>
            <a:off x="1331640" y="5445224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Atelier C bis   </a:t>
            </a:r>
            <a:r>
              <a:rPr lang="fr-FR" b="1" dirty="0"/>
              <a:t>8</a:t>
            </a:r>
            <a:r>
              <a:rPr lang="fr-FR" b="1" dirty="0" smtClean="0"/>
              <a:t>/02/2017 </a:t>
            </a:r>
          </a:p>
          <a:p>
            <a:pPr algn="ctr"/>
            <a:r>
              <a:rPr lang="fr-FR" b="1" dirty="0" smtClean="0"/>
              <a:t>Matin (30 minutes)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L</a:t>
            </a:r>
            <a:r>
              <a:rPr lang="fr-FR" b="1" dirty="0" smtClean="0"/>
              <a:t>’étude </a:t>
            </a:r>
            <a:r>
              <a:rPr lang="fr-FR" b="1" dirty="0"/>
              <a:t>de la langue, aide </a:t>
            </a:r>
            <a:r>
              <a:rPr lang="fr-FR" b="1" dirty="0" smtClean="0"/>
              <a:t>à la compréhension et à </a:t>
            </a:r>
            <a:r>
              <a:rPr lang="fr-FR" b="1" dirty="0"/>
              <a:t>l’écriture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b="1" dirty="0" smtClean="0"/>
              <a:t>Phase 1 : </a:t>
            </a:r>
          </a:p>
          <a:p>
            <a:pPr algn="ctr">
              <a:buNone/>
            </a:pPr>
            <a:r>
              <a:rPr lang="fr-FR" dirty="0" smtClean="0"/>
              <a:t>Recherche </a:t>
            </a:r>
          </a:p>
          <a:p>
            <a:pPr algn="ctr"/>
            <a:r>
              <a:rPr lang="fr-FR" dirty="0" smtClean="0"/>
              <a:t>des éléments essentiels pour la compréhension </a:t>
            </a:r>
            <a:r>
              <a:rPr lang="fr-FR" b="1" dirty="0" smtClean="0"/>
              <a:t>dans le domaine de l’étude de la langue</a:t>
            </a:r>
          </a:p>
          <a:p>
            <a:pPr algn="ctr"/>
            <a:r>
              <a:rPr lang="fr-FR" b="1" dirty="0" smtClean="0"/>
              <a:t>des pistes d’interprétation </a:t>
            </a:r>
            <a:r>
              <a:rPr lang="fr-FR" dirty="0" smtClean="0"/>
              <a:t>pour l’exploitation de l’album</a:t>
            </a:r>
          </a:p>
          <a:p>
            <a:pPr algn="ctr"/>
            <a:r>
              <a:rPr lang="fr-FR" dirty="0" smtClean="0"/>
              <a:t>d’une proposition d’une </a:t>
            </a:r>
            <a:r>
              <a:rPr lang="fr-FR" b="1" dirty="0" smtClean="0"/>
              <a:t>activité de réécriture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187624" y="6211669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Atelier D   </a:t>
            </a:r>
            <a:r>
              <a:rPr lang="fr-FR" b="1" dirty="0"/>
              <a:t>8</a:t>
            </a:r>
            <a:r>
              <a:rPr lang="fr-FR" b="1" dirty="0" smtClean="0"/>
              <a:t>/02/2017 </a:t>
            </a:r>
          </a:p>
          <a:p>
            <a:pPr algn="ctr"/>
            <a:r>
              <a:rPr lang="fr-FR" b="1" dirty="0" smtClean="0"/>
              <a:t>Après-midi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réécriture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525963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Dominique Bucheton et Jean-Charles Chabanne</a:t>
            </a:r>
          </a:p>
          <a:p>
            <a:pPr>
              <a:buNone/>
            </a:pPr>
            <a:r>
              <a:rPr lang="fr-FR" dirty="0" smtClean="0"/>
              <a:t>(Écrire en ZEP. Un autre regard sur les écrits des</a:t>
            </a:r>
          </a:p>
          <a:p>
            <a:pPr>
              <a:buNone/>
            </a:pPr>
            <a:r>
              <a:rPr lang="fr-FR" dirty="0" smtClean="0"/>
              <a:t>élèves, Paris, Dalagrave/CRDP de Versailles, </a:t>
            </a:r>
          </a:p>
          <a:p>
            <a:pPr>
              <a:buNone/>
            </a:pPr>
            <a:r>
              <a:rPr lang="fr-FR" dirty="0" smtClean="0"/>
              <a:t>2002) conçoivent la réécriture à la fois comme </a:t>
            </a:r>
          </a:p>
          <a:p>
            <a:pPr>
              <a:buNone/>
            </a:pPr>
            <a:r>
              <a:rPr lang="fr-FR" dirty="0" smtClean="0"/>
              <a:t>un travail de « reformulation globale des textes » </a:t>
            </a:r>
          </a:p>
          <a:p>
            <a:pPr>
              <a:buNone/>
            </a:pPr>
            <a:r>
              <a:rPr lang="fr-FR" dirty="0" smtClean="0"/>
              <a:t>et comme un travail d’« épaississement » des </a:t>
            </a:r>
          </a:p>
          <a:p>
            <a:pPr>
              <a:buNone/>
            </a:pPr>
            <a:r>
              <a:rPr lang="fr-FR" dirty="0" smtClean="0"/>
              <a:t>textes.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929</TotalTime>
  <Words>1650</Words>
  <Application>Microsoft Office PowerPoint</Application>
  <PresentationFormat>Affichage à l'écran (4:3)</PresentationFormat>
  <Paragraphs>340</Paragraphs>
  <Slides>21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2" baseType="lpstr">
      <vt:lpstr>Thème Office</vt:lpstr>
      <vt:lpstr>Les outils de la langue  au service de la production et de la compréhension   cycles 3 et 4 </vt:lpstr>
      <vt:lpstr>Introduction</vt:lpstr>
      <vt:lpstr>Diapositive 3</vt:lpstr>
      <vt:lpstr>Diapositive 4</vt:lpstr>
      <vt:lpstr>Lire et analyser les nouveaux programmes  Cycle 3   </vt:lpstr>
      <vt:lpstr>L’étude de la langue associée à la la lecture et à la compréhension</vt:lpstr>
      <vt:lpstr>L’oral pour une meilleure maîtrise de la langue </vt:lpstr>
      <vt:lpstr>L’étude de la langue, aide à la compréhension et à l’écriture</vt:lpstr>
      <vt:lpstr>La réécriture</vt:lpstr>
      <vt:lpstr>Reprise</vt:lpstr>
      <vt:lpstr>Variation</vt:lpstr>
      <vt:lpstr>Développement d’un aspect du texte  </vt:lpstr>
      <vt:lpstr>Apport « copieux » de culture et de savoirs</vt:lpstr>
      <vt:lpstr>Mise en commun : lecture experte</vt:lpstr>
      <vt:lpstr>Diapositive 15</vt:lpstr>
      <vt:lpstr>Diapositive 16</vt:lpstr>
      <vt:lpstr>Diapositive 17</vt:lpstr>
      <vt:lpstr>Activité pour renouveler ses pratiques :  </vt:lpstr>
      <vt:lpstr>Les fondamentaux  </vt:lpstr>
      <vt:lpstr>Activités pour renouveler ses pratiques :</vt:lpstr>
      <vt:lpstr>L’incontournable orthographe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outils de la langue  au service de la production et de la compréhension   cycles 3 et 4</dc:title>
  <dc:creator>Arnaud MERMET</dc:creator>
  <cp:lastModifiedBy>Arnaud MERMET</cp:lastModifiedBy>
  <cp:revision>63</cp:revision>
  <dcterms:created xsi:type="dcterms:W3CDTF">2017-01-29T09:34:14Z</dcterms:created>
  <dcterms:modified xsi:type="dcterms:W3CDTF">2017-02-09T13:03:19Z</dcterms:modified>
</cp:coreProperties>
</file>